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media/image32.jpg" ContentType="image/jpeg"/>
  <Override PartName="/ppt/media/image35.jpg" ContentType="image/jpeg"/>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notesSlides/notesSlide39.xml" ContentType="application/vnd.openxmlformats-officedocument.presentationml.notesSlide+xml"/>
  <Override PartName="/ppt/tags/tag46.xml" ContentType="application/vnd.openxmlformats-officedocument.presentationml.tags+xml"/>
  <Override PartName="/ppt/notesSlides/notesSlide40.xml" ContentType="application/vnd.openxmlformats-officedocument.presentationml.notesSlide+xml"/>
  <Override PartName="/ppt/tags/tag47.xml" ContentType="application/vnd.openxmlformats-officedocument.presentationml.tags+xml"/>
  <Override PartName="/ppt/notesSlides/notesSlide41.xml" ContentType="application/vnd.openxmlformats-officedocument.presentationml.notesSlide+xml"/>
  <Override PartName="/ppt/tags/tag48.xml" ContentType="application/vnd.openxmlformats-officedocument.presentationml.tags+xml"/>
  <Override PartName="/ppt/notesSlides/notesSlide42.xml" ContentType="application/vnd.openxmlformats-officedocument.presentationml.notesSlide+xml"/>
  <Override PartName="/ppt/tags/tag49.xml" ContentType="application/vnd.openxmlformats-officedocument.presentationml.tags+xml"/>
  <Override PartName="/ppt/notesSlides/notesSlide43.xml" ContentType="application/vnd.openxmlformats-officedocument.presentationml.notesSlide+xml"/>
  <Override PartName="/ppt/tags/tag50.xml" ContentType="application/vnd.openxmlformats-officedocument.presentationml.tags+xml"/>
  <Override PartName="/ppt/notesSlides/notesSlide44.xml" ContentType="application/vnd.openxmlformats-officedocument.presentationml.notesSlide+xml"/>
  <Override PartName="/ppt/tags/tag51.xml" ContentType="application/vnd.openxmlformats-officedocument.presentationml.tags+xml"/>
  <Override PartName="/ppt/notesSlides/notesSlide45.xml" ContentType="application/vnd.openxmlformats-officedocument.presentationml.notesSlide+xml"/>
  <Override PartName="/ppt/tags/tag52.xml" ContentType="application/vnd.openxmlformats-officedocument.presentationml.tags+xml"/>
  <Override PartName="/ppt/notesSlides/notesSlide46.xml" ContentType="application/vnd.openxmlformats-officedocument.presentationml.notesSlide+xml"/>
  <Override PartName="/ppt/tags/tag53.xml" ContentType="application/vnd.openxmlformats-officedocument.presentationml.tags+xml"/>
  <Override PartName="/ppt/notesSlides/notesSlide47.xml" ContentType="application/vnd.openxmlformats-officedocument.presentationml.notesSlide+xml"/>
  <Override PartName="/ppt/tags/tag54.xml" ContentType="application/vnd.openxmlformats-officedocument.presentationml.tags+xml"/>
  <Override PartName="/ppt/notesSlides/notesSlide48.xml" ContentType="application/vnd.openxmlformats-officedocument.presentationml.notesSlide+xml"/>
  <Override PartName="/ppt/tags/tag55.xml" ContentType="application/vnd.openxmlformats-officedocument.presentationml.tags+xml"/>
  <Override PartName="/ppt/notesSlides/notesSlide49.xml" ContentType="application/vnd.openxmlformats-officedocument.presentationml.notesSlide+xml"/>
  <Override PartName="/ppt/tags/tag56.xml" ContentType="application/vnd.openxmlformats-officedocument.presentationml.tags+xml"/>
  <Override PartName="/ppt/notesSlides/notesSlide50.xml" ContentType="application/vnd.openxmlformats-officedocument.presentationml.notesSlide+xml"/>
  <Override PartName="/ppt/tags/tag57.xml" ContentType="application/vnd.openxmlformats-officedocument.presentationml.tags+xml"/>
  <Override PartName="/ppt/notesSlides/notesSlide51.xml" ContentType="application/vnd.openxmlformats-officedocument.presentationml.notesSlide+xml"/>
  <Override PartName="/ppt/media/image108.jpg" ContentType="image/jpeg"/>
  <Override PartName="/ppt/tags/tag58.xml" ContentType="application/vnd.openxmlformats-officedocument.presentationml.tags+xml"/>
  <Override PartName="/ppt/notesSlides/notesSlide52.xml" ContentType="application/vnd.openxmlformats-officedocument.presentationml.notesSlide+xml"/>
  <Override PartName="/ppt/tags/tag59.xml" ContentType="application/vnd.openxmlformats-officedocument.presentationml.tags+xml"/>
  <Override PartName="/ppt/notesSlides/notesSlide53.xml" ContentType="application/vnd.openxmlformats-officedocument.presentationml.notesSlide+xml"/>
  <Override PartName="/ppt/tags/tag60.xml" ContentType="application/vnd.openxmlformats-officedocument.presentationml.tags+xml"/>
  <Override PartName="/ppt/notesSlides/notesSlide54.xml" ContentType="application/vnd.openxmlformats-officedocument.presentationml.notesSlide+xml"/>
  <Override PartName="/ppt/tags/tag61.xml" ContentType="application/vnd.openxmlformats-officedocument.presentationml.tags+xml"/>
  <Override PartName="/ppt/notesSlides/notesSlide55.xml" ContentType="application/vnd.openxmlformats-officedocument.presentationml.notesSlide+xml"/>
  <Override PartName="/ppt/tags/tag62.xml" ContentType="application/vnd.openxmlformats-officedocument.presentationml.tags+xml"/>
  <Override PartName="/ppt/notesSlides/notesSlide56.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media/image116.jpg" ContentType="image/jpeg"/>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59.xml" ContentType="application/vnd.openxmlformats-officedocument.presentationml.notesSlide+xml"/>
  <Override PartName="/ppt/tags/tag69.xml" ContentType="application/vnd.openxmlformats-officedocument.presentationml.tags+xml"/>
  <Override PartName="/ppt/notesSlides/notesSlide60.xml" ContentType="application/vnd.openxmlformats-officedocument.presentationml.notesSlide+xml"/>
  <Override PartName="/ppt/tags/tag70.xml" ContentType="application/vnd.openxmlformats-officedocument.presentationml.tags+xml"/>
  <Override PartName="/ppt/notesSlides/notesSlide61.xml" ContentType="application/vnd.openxmlformats-officedocument.presentationml.notesSlide+xml"/>
  <Override PartName="/ppt/tags/tag71.xml" ContentType="application/vnd.openxmlformats-officedocument.presentationml.tags+xml"/>
  <Override PartName="/ppt/notesSlides/notesSlide62.xml" ContentType="application/vnd.openxmlformats-officedocument.presentationml.notesSlide+xml"/>
  <Override PartName="/ppt/tags/tag72.xml" ContentType="application/vnd.openxmlformats-officedocument.presentationml.tags+xml"/>
  <Override PartName="/ppt/notesSlides/notesSlide63.xml" ContentType="application/vnd.openxmlformats-officedocument.presentationml.notesSlide+xml"/>
  <Override PartName="/ppt/tags/tag73.xml" ContentType="application/vnd.openxmlformats-officedocument.presentationml.tags+xml"/>
  <Override PartName="/ppt/notesSlides/notesSlide64.xml" ContentType="application/vnd.openxmlformats-officedocument.presentationml.notesSlide+xml"/>
  <Override PartName="/ppt/tags/tag74.xml" ContentType="application/vnd.openxmlformats-officedocument.presentationml.tags+xml"/>
  <Override PartName="/ppt/notesSlides/notesSlide65.xml" ContentType="application/vnd.openxmlformats-officedocument.presentationml.notesSlide+xml"/>
  <Override PartName="/ppt/tags/tag75.xml" ContentType="application/vnd.openxmlformats-officedocument.presentationml.tags+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9" r:id="rId3"/>
    <p:sldMasterId id="2147483721" r:id="rId4"/>
    <p:sldMasterId id="2147483728" r:id="rId5"/>
    <p:sldMasterId id="2147483735" r:id="rId6"/>
    <p:sldMasterId id="2147483739" r:id="rId7"/>
    <p:sldMasterId id="2147483751" r:id="rId8"/>
    <p:sldMasterId id="2147483764" r:id="rId9"/>
    <p:sldMasterId id="2147483770" r:id="rId10"/>
  </p:sldMasterIdLst>
  <p:notesMasterIdLst>
    <p:notesMasterId r:id="rId83"/>
  </p:notesMasterIdLst>
  <p:handoutMasterIdLst>
    <p:handoutMasterId r:id="rId84"/>
  </p:handoutMasterIdLst>
  <p:sldIdLst>
    <p:sldId id="256" r:id="rId11"/>
    <p:sldId id="401" r:id="rId12"/>
    <p:sldId id="402" r:id="rId13"/>
    <p:sldId id="403" r:id="rId14"/>
    <p:sldId id="418" r:id="rId15"/>
    <p:sldId id="406" r:id="rId16"/>
    <p:sldId id="314" r:id="rId17"/>
    <p:sldId id="316" r:id="rId18"/>
    <p:sldId id="346" r:id="rId19"/>
    <p:sldId id="261" r:id="rId20"/>
    <p:sldId id="286" r:id="rId21"/>
    <p:sldId id="287" r:id="rId22"/>
    <p:sldId id="282" r:id="rId23"/>
    <p:sldId id="413" r:id="rId24"/>
    <p:sldId id="283" r:id="rId25"/>
    <p:sldId id="285" r:id="rId26"/>
    <p:sldId id="404" r:id="rId27"/>
    <p:sldId id="414" r:id="rId28"/>
    <p:sldId id="284" r:id="rId29"/>
    <p:sldId id="258" r:id="rId30"/>
    <p:sldId id="259" r:id="rId31"/>
    <p:sldId id="408" r:id="rId32"/>
    <p:sldId id="347" r:id="rId33"/>
    <p:sldId id="396" r:id="rId34"/>
    <p:sldId id="415" r:id="rId35"/>
    <p:sldId id="348" r:id="rId36"/>
    <p:sldId id="416" r:id="rId37"/>
    <p:sldId id="395" r:id="rId38"/>
    <p:sldId id="409" r:id="rId39"/>
    <p:sldId id="410" r:id="rId40"/>
    <p:sldId id="399" r:id="rId41"/>
    <p:sldId id="349" r:id="rId42"/>
    <p:sldId id="366" r:id="rId43"/>
    <p:sldId id="367" r:id="rId44"/>
    <p:sldId id="291" r:id="rId45"/>
    <p:sldId id="350" r:id="rId46"/>
    <p:sldId id="276" r:id="rId47"/>
    <p:sldId id="292" r:id="rId48"/>
    <p:sldId id="293" r:id="rId49"/>
    <p:sldId id="294" r:id="rId50"/>
    <p:sldId id="295" r:id="rId51"/>
    <p:sldId id="296" r:id="rId52"/>
    <p:sldId id="411" r:id="rId53"/>
    <p:sldId id="351" r:id="rId54"/>
    <p:sldId id="352" r:id="rId55"/>
    <p:sldId id="353" r:id="rId56"/>
    <p:sldId id="412" r:id="rId57"/>
    <p:sldId id="354" r:id="rId58"/>
    <p:sldId id="355" r:id="rId59"/>
    <p:sldId id="393" r:id="rId60"/>
    <p:sldId id="356" r:id="rId61"/>
    <p:sldId id="357" r:id="rId62"/>
    <p:sldId id="358" r:id="rId63"/>
    <p:sldId id="359" r:id="rId64"/>
    <p:sldId id="360" r:id="rId65"/>
    <p:sldId id="361" r:id="rId66"/>
    <p:sldId id="362" r:id="rId67"/>
    <p:sldId id="394" r:id="rId68"/>
    <p:sldId id="365" r:id="rId69"/>
    <p:sldId id="398" r:id="rId70"/>
    <p:sldId id="397" r:id="rId71"/>
    <p:sldId id="417" r:id="rId72"/>
    <p:sldId id="308" r:id="rId73"/>
    <p:sldId id="309" r:id="rId74"/>
    <p:sldId id="310" r:id="rId75"/>
    <p:sldId id="311" r:id="rId76"/>
    <p:sldId id="277" r:id="rId77"/>
    <p:sldId id="344" r:id="rId78"/>
    <p:sldId id="345" r:id="rId79"/>
    <p:sldId id="400" r:id="rId80"/>
    <p:sldId id="407" r:id="rId81"/>
    <p:sldId id="267" r:id="rId82"/>
  </p:sldIdLst>
  <p:sldSz cx="9144000" cy="6858000" type="screen4x3"/>
  <p:notesSz cx="7010400" cy="9296400"/>
  <p:custDataLst>
    <p:tags r:id="rId8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27" autoAdjust="0"/>
  </p:normalViewPr>
  <p:slideViewPr>
    <p:cSldViewPr>
      <p:cViewPr>
        <p:scale>
          <a:sx n="80" d="100"/>
          <a:sy n="80" d="100"/>
        </p:scale>
        <p:origin x="-306" y="-43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82E6C94-BB3D-4284-B472-DFA0E4011BA2}" type="datetimeFigureOut">
              <a:rPr lang="en-US" smtClean="0"/>
              <a:t>3/31/2014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8AC86FC-19BB-4F7E-AC2F-31D9A0EA2E59}" type="slidenum">
              <a:rPr lang="en-US" smtClean="0"/>
              <a:t>‹#›</a:t>
            </a:fld>
            <a:endParaRPr lang="en-US"/>
          </a:p>
        </p:txBody>
      </p:sp>
    </p:spTree>
    <p:extLst>
      <p:ext uri="{BB962C8B-B14F-4D97-AF65-F5344CB8AC3E}">
        <p14:creationId xmlns:p14="http://schemas.microsoft.com/office/powerpoint/2010/main" val="2682592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930E5E4-79FF-4122-9FF5-65744D61833D}" type="datetimeFigureOut">
              <a:rPr lang="en-US" smtClean="0"/>
              <a:t>3/31/2014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8E216E3-F166-4A38-B41E-A26A8E2A2BF6}" type="slidenum">
              <a:rPr lang="en-US" smtClean="0"/>
              <a:t>‹#›</a:t>
            </a:fld>
            <a:endParaRPr lang="en-US"/>
          </a:p>
        </p:txBody>
      </p:sp>
    </p:spTree>
    <p:extLst>
      <p:ext uri="{BB962C8B-B14F-4D97-AF65-F5344CB8AC3E}">
        <p14:creationId xmlns:p14="http://schemas.microsoft.com/office/powerpoint/2010/main" val="3181425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wordiq.com/definition/Pollen" TargetMode="External"/><Relationship Id="rId7" Type="http://schemas.openxmlformats.org/officeDocument/2006/relationships/hyperlink" Target="http://www.wordiq.com/definition/Fertilization"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wordiq.com/definition/Stigma" TargetMode="External"/><Relationship Id="rId5" Type="http://schemas.openxmlformats.org/officeDocument/2006/relationships/hyperlink" Target="http://www.wordiq.com/definition/Flower" TargetMode="External"/><Relationship Id="rId4" Type="http://schemas.openxmlformats.org/officeDocument/2006/relationships/hyperlink" Target="http://www.wordiq.com/definition/Anther"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1</a:t>
            </a:fld>
            <a:endParaRPr lang="en-US"/>
          </a:p>
        </p:txBody>
      </p:sp>
    </p:spTree>
    <p:extLst>
      <p:ext uri="{BB962C8B-B14F-4D97-AF65-F5344CB8AC3E}">
        <p14:creationId xmlns:p14="http://schemas.microsoft.com/office/powerpoint/2010/main" val="2704923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11</a:t>
            </a:fld>
            <a:endParaRPr lang="en-US"/>
          </a:p>
        </p:txBody>
      </p:sp>
    </p:spTree>
    <p:extLst>
      <p:ext uri="{BB962C8B-B14F-4D97-AF65-F5344CB8AC3E}">
        <p14:creationId xmlns:p14="http://schemas.microsoft.com/office/powerpoint/2010/main" val="3817253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12</a:t>
            </a:fld>
            <a:endParaRPr lang="en-US"/>
          </a:p>
        </p:txBody>
      </p:sp>
    </p:spTree>
    <p:extLst>
      <p:ext uri="{BB962C8B-B14F-4D97-AF65-F5344CB8AC3E}">
        <p14:creationId xmlns:p14="http://schemas.microsoft.com/office/powerpoint/2010/main" val="1668575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13</a:t>
            </a:fld>
            <a:endParaRPr lang="en-US"/>
          </a:p>
        </p:txBody>
      </p:sp>
    </p:spTree>
    <p:extLst>
      <p:ext uri="{BB962C8B-B14F-4D97-AF65-F5344CB8AC3E}">
        <p14:creationId xmlns:p14="http://schemas.microsoft.com/office/powerpoint/2010/main" val="4212524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15</a:t>
            </a:fld>
            <a:endParaRPr lang="en-US"/>
          </a:p>
        </p:txBody>
      </p:sp>
    </p:spTree>
    <p:extLst>
      <p:ext uri="{BB962C8B-B14F-4D97-AF65-F5344CB8AC3E}">
        <p14:creationId xmlns:p14="http://schemas.microsoft.com/office/powerpoint/2010/main" val="299186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16</a:t>
            </a:fld>
            <a:endParaRPr lang="en-US"/>
          </a:p>
        </p:txBody>
      </p:sp>
    </p:spTree>
    <p:extLst>
      <p:ext uri="{BB962C8B-B14F-4D97-AF65-F5344CB8AC3E}">
        <p14:creationId xmlns:p14="http://schemas.microsoft.com/office/powerpoint/2010/main" val="1086854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17</a:t>
            </a:fld>
            <a:endParaRPr lang="en-US"/>
          </a:p>
        </p:txBody>
      </p:sp>
    </p:spTree>
    <p:extLst>
      <p:ext uri="{BB962C8B-B14F-4D97-AF65-F5344CB8AC3E}">
        <p14:creationId xmlns:p14="http://schemas.microsoft.com/office/powerpoint/2010/main" val="2044119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19</a:t>
            </a:fld>
            <a:endParaRPr lang="en-US"/>
          </a:p>
        </p:txBody>
      </p:sp>
    </p:spTree>
    <p:extLst>
      <p:ext uri="{BB962C8B-B14F-4D97-AF65-F5344CB8AC3E}">
        <p14:creationId xmlns:p14="http://schemas.microsoft.com/office/powerpoint/2010/main" val="4026263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20</a:t>
            </a:fld>
            <a:endParaRPr lang="en-US"/>
          </a:p>
        </p:txBody>
      </p:sp>
    </p:spTree>
    <p:extLst>
      <p:ext uri="{BB962C8B-B14F-4D97-AF65-F5344CB8AC3E}">
        <p14:creationId xmlns:p14="http://schemas.microsoft.com/office/powerpoint/2010/main" val="3527993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E216E3-F166-4A38-B41E-A26A8E2A2BF6}" type="slidenum">
              <a:rPr lang="en-US" smtClean="0"/>
              <a:t>21</a:t>
            </a:fld>
            <a:endParaRPr lang="en-US"/>
          </a:p>
        </p:txBody>
      </p:sp>
    </p:spTree>
    <p:extLst>
      <p:ext uri="{BB962C8B-B14F-4D97-AF65-F5344CB8AC3E}">
        <p14:creationId xmlns:p14="http://schemas.microsoft.com/office/powerpoint/2010/main" val="1981202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22</a:t>
            </a:fld>
            <a:endParaRPr lang="en-US"/>
          </a:p>
        </p:txBody>
      </p:sp>
    </p:spTree>
    <p:extLst>
      <p:ext uri="{BB962C8B-B14F-4D97-AF65-F5344CB8AC3E}">
        <p14:creationId xmlns:p14="http://schemas.microsoft.com/office/powerpoint/2010/main" val="2185920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2</a:t>
            </a:fld>
            <a:endParaRPr lang="en-US"/>
          </a:p>
        </p:txBody>
      </p:sp>
    </p:spTree>
    <p:extLst>
      <p:ext uri="{BB962C8B-B14F-4D97-AF65-F5344CB8AC3E}">
        <p14:creationId xmlns:p14="http://schemas.microsoft.com/office/powerpoint/2010/main" val="1470228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23</a:t>
            </a:fld>
            <a:endParaRPr lang="en-US"/>
          </a:p>
        </p:txBody>
      </p:sp>
    </p:spTree>
    <p:extLst>
      <p:ext uri="{BB962C8B-B14F-4D97-AF65-F5344CB8AC3E}">
        <p14:creationId xmlns:p14="http://schemas.microsoft.com/office/powerpoint/2010/main" val="3399070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Notify the beekeeper about application time and product to be used; so he can anticipated outcomes.</a:t>
            </a:r>
          </a:p>
          <a:p>
            <a:r>
              <a:rPr lang="en-US" dirty="0"/>
              <a:t>Timing of insecticide application: Never spray a crop in bloom unless it's absolutely necessary. If spraying a crop in bloom is necessary, spray when there will be minimal bee activity, preferably during the evening hours. Evening spraying also allows the insecticide to dry on the crop before bee activity begins the next morning. </a:t>
            </a:r>
          </a:p>
          <a:p>
            <a:r>
              <a:rPr lang="en-US" dirty="0"/>
              <a:t>Modify control programs according to weather. Cold temperatures prolong the residual of insecticide while warm temperatures break down insecticides more rapidly. Warm temperatures in late afternoon, early evening or early morning can "hold" bees in blooming fields for longer periods. Pay attention to wind direction and velocity in relation to nearby </a:t>
            </a:r>
            <a:r>
              <a:rPr lang="en-US" dirty="0" err="1"/>
              <a:t>beeyard</a:t>
            </a:r>
            <a:r>
              <a:rPr lang="en-US" dirty="0"/>
              <a:t> locations. </a:t>
            </a:r>
          </a:p>
          <a:p>
            <a:r>
              <a:rPr lang="en-US" b="1" dirty="0"/>
              <a:t>Why is the beekeeper hesitant to move or why does he sometimes leave the colonies in the area</a:t>
            </a:r>
            <a:r>
              <a:rPr lang="en-US" b="1" dirty="0" smtClean="0"/>
              <a:t>?</a:t>
            </a:r>
          </a:p>
          <a:p>
            <a:r>
              <a:rPr lang="en-US" b="0" i="0" dirty="0" smtClean="0">
                <a:latin typeface="Arial" panose="020B0604020202020204" pitchFamily="34" charset="0"/>
              </a:rPr>
              <a:t>Logistics</a:t>
            </a:r>
            <a:r>
              <a:rPr lang="en-US" b="0" i="0" baseline="0" dirty="0" smtClean="0">
                <a:latin typeface="Arial" panose="020B0604020202020204" pitchFamily="34" charset="0"/>
              </a:rPr>
              <a:t> is the main reason.  Cost of moving hives at least 2 miles away.</a:t>
            </a:r>
            <a:endParaRPr lang="en-US" b="0" i="0"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DC44AC60-D029-4F9F-A3AF-E2E69BDE67E6}"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197508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26</a:t>
            </a:fld>
            <a:endParaRPr lang="en-US"/>
          </a:p>
        </p:txBody>
      </p:sp>
    </p:spTree>
    <p:extLst>
      <p:ext uri="{BB962C8B-B14F-4D97-AF65-F5344CB8AC3E}">
        <p14:creationId xmlns:p14="http://schemas.microsoft.com/office/powerpoint/2010/main" val="4256985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Granular formulations</a:t>
            </a:r>
            <a:r>
              <a:rPr lang="en-US" baseline="0" dirty="0" smtClean="0"/>
              <a:t> </a:t>
            </a:r>
            <a:r>
              <a:rPr lang="en-US" baseline="0" smtClean="0"/>
              <a:t>are least </a:t>
            </a:r>
            <a:r>
              <a:rPr lang="en-US" baseline="0" dirty="0" smtClean="0"/>
              <a:t>hazardous because they are applied to the ground and are too big for bees to pick up. EC are safer than </a:t>
            </a:r>
            <a:r>
              <a:rPr lang="en-US" baseline="0" dirty="0" err="1" smtClean="0"/>
              <a:t>Wettable</a:t>
            </a:r>
            <a:r>
              <a:rPr lang="en-US" baseline="0" dirty="0" smtClean="0"/>
              <a:t> Powders because WP stay toxic longer.  Dusts &amp; Micro Encapsulated are most hazardous because they are similar in size to pollen and tend to stick to bee hairs, going back to the hive. </a:t>
            </a:r>
            <a:r>
              <a:rPr lang="en-US" dirty="0" smtClean="0"/>
              <a:t>Bees are temporarily inactivated</a:t>
            </a:r>
            <a:r>
              <a:rPr lang="en-US" baseline="0" dirty="0" smtClean="0"/>
              <a:t> by direct contact with oil sprays.  Mixing </a:t>
            </a:r>
            <a:r>
              <a:rPr lang="en-US" baseline="0" dirty="0" err="1" smtClean="0"/>
              <a:t>miticides</a:t>
            </a:r>
            <a:r>
              <a:rPr lang="en-US" baseline="0" dirty="0" smtClean="0"/>
              <a:t> with insecticides can be more toxic to bees. Mixing some fungicides the (</a:t>
            </a:r>
            <a:r>
              <a:rPr lang="en-US" baseline="0" dirty="0" err="1" smtClean="0"/>
              <a:t>demethylation</a:t>
            </a:r>
            <a:r>
              <a:rPr lang="en-US" baseline="0" dirty="0" smtClean="0"/>
              <a:t>-inhibiting (DMI) like </a:t>
            </a:r>
            <a:r>
              <a:rPr lang="en-US" baseline="0" dirty="0" err="1" smtClean="0"/>
              <a:t>propiconizole</a:t>
            </a:r>
            <a:r>
              <a:rPr lang="en-US" baseline="0" dirty="0" smtClean="0"/>
              <a:t> (</a:t>
            </a:r>
            <a:r>
              <a:rPr lang="en-US" baseline="0" dirty="0" err="1" smtClean="0"/>
              <a:t>Propimax</a:t>
            </a:r>
            <a:r>
              <a:rPr lang="en-US" baseline="0" dirty="0" smtClean="0"/>
              <a:t>, Quilt) with synthetic </a:t>
            </a:r>
            <a:r>
              <a:rPr lang="en-US" baseline="0" dirty="0" err="1" smtClean="0"/>
              <a:t>pyrethroids</a:t>
            </a:r>
            <a:r>
              <a:rPr lang="en-US" baseline="0" dirty="0" smtClean="0"/>
              <a:t> like </a:t>
            </a:r>
            <a:r>
              <a:rPr lang="en-US" baseline="0" dirty="0" err="1" smtClean="0"/>
              <a:t>lamda-cyhalothrin</a:t>
            </a:r>
            <a:r>
              <a:rPr lang="en-US" baseline="0" dirty="0" smtClean="0"/>
              <a:t> (Warrior). Similar effects have been seen with </a:t>
            </a:r>
            <a:r>
              <a:rPr lang="en-US" baseline="0" dirty="0" err="1" smtClean="0"/>
              <a:t>Neonics</a:t>
            </a:r>
            <a:r>
              <a:rPr lang="en-US" baseline="0" dirty="0" smtClean="0"/>
              <a:t> and DMI fungicides but not translated out to the field (Schmuck ,</a:t>
            </a:r>
            <a:r>
              <a:rPr lang="en-US" baseline="0" dirty="0" err="1" smtClean="0"/>
              <a:t>etal</a:t>
            </a:r>
            <a:r>
              <a:rPr lang="en-US" baseline="0" dirty="0" smtClean="0"/>
              <a:t> 2003)</a:t>
            </a:r>
            <a:endParaRPr lang="en-US" dirty="0"/>
          </a:p>
        </p:txBody>
      </p:sp>
      <p:sp>
        <p:nvSpPr>
          <p:cNvPr id="4" name="Slide Number Placeholder 3"/>
          <p:cNvSpPr>
            <a:spLocks noGrp="1"/>
          </p:cNvSpPr>
          <p:nvPr>
            <p:ph type="sldNum" sz="quarter" idx="10"/>
          </p:nvPr>
        </p:nvSpPr>
        <p:spPr/>
        <p:txBody>
          <a:bodyPr/>
          <a:lstStyle/>
          <a:p>
            <a:fld id="{DC44AC60-D029-4F9F-A3AF-E2E69BDE67E6}"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787768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29</a:t>
            </a:fld>
            <a:endParaRPr lang="en-US"/>
          </a:p>
        </p:txBody>
      </p:sp>
    </p:spTree>
    <p:extLst>
      <p:ext uri="{BB962C8B-B14F-4D97-AF65-F5344CB8AC3E}">
        <p14:creationId xmlns:p14="http://schemas.microsoft.com/office/powerpoint/2010/main" val="1965013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30</a:t>
            </a:fld>
            <a:endParaRPr lang="en-US"/>
          </a:p>
        </p:txBody>
      </p:sp>
    </p:spTree>
    <p:extLst>
      <p:ext uri="{BB962C8B-B14F-4D97-AF65-F5344CB8AC3E}">
        <p14:creationId xmlns:p14="http://schemas.microsoft.com/office/powerpoint/2010/main" val="679574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31</a:t>
            </a:fld>
            <a:endParaRPr lang="en-US"/>
          </a:p>
        </p:txBody>
      </p:sp>
    </p:spTree>
    <p:extLst>
      <p:ext uri="{BB962C8B-B14F-4D97-AF65-F5344CB8AC3E}">
        <p14:creationId xmlns:p14="http://schemas.microsoft.com/office/powerpoint/2010/main" val="986453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32</a:t>
            </a:fld>
            <a:endParaRPr lang="en-US"/>
          </a:p>
        </p:txBody>
      </p:sp>
    </p:spTree>
    <p:extLst>
      <p:ext uri="{BB962C8B-B14F-4D97-AF65-F5344CB8AC3E}">
        <p14:creationId xmlns:p14="http://schemas.microsoft.com/office/powerpoint/2010/main" val="1772091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33</a:t>
            </a:fld>
            <a:endParaRPr lang="en-US"/>
          </a:p>
        </p:txBody>
      </p:sp>
    </p:spTree>
    <p:extLst>
      <p:ext uri="{BB962C8B-B14F-4D97-AF65-F5344CB8AC3E}">
        <p14:creationId xmlns:p14="http://schemas.microsoft.com/office/powerpoint/2010/main" val="732417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34</a:t>
            </a:fld>
            <a:endParaRPr lang="en-US"/>
          </a:p>
        </p:txBody>
      </p:sp>
    </p:spTree>
    <p:extLst>
      <p:ext uri="{BB962C8B-B14F-4D97-AF65-F5344CB8AC3E}">
        <p14:creationId xmlns:p14="http://schemas.microsoft.com/office/powerpoint/2010/main" val="2761611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3</a:t>
            </a:fld>
            <a:endParaRPr lang="en-US"/>
          </a:p>
        </p:txBody>
      </p:sp>
    </p:spTree>
    <p:extLst>
      <p:ext uri="{BB962C8B-B14F-4D97-AF65-F5344CB8AC3E}">
        <p14:creationId xmlns:p14="http://schemas.microsoft.com/office/powerpoint/2010/main" val="3204742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35</a:t>
            </a:fld>
            <a:endParaRPr lang="en-US"/>
          </a:p>
        </p:txBody>
      </p:sp>
    </p:spTree>
    <p:extLst>
      <p:ext uri="{BB962C8B-B14F-4D97-AF65-F5344CB8AC3E}">
        <p14:creationId xmlns:p14="http://schemas.microsoft.com/office/powerpoint/2010/main" val="3080837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36</a:t>
            </a:fld>
            <a:endParaRPr lang="en-US"/>
          </a:p>
        </p:txBody>
      </p:sp>
    </p:spTree>
    <p:extLst>
      <p:ext uri="{BB962C8B-B14F-4D97-AF65-F5344CB8AC3E}">
        <p14:creationId xmlns:p14="http://schemas.microsoft.com/office/powerpoint/2010/main" val="2994774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37</a:t>
            </a:fld>
            <a:endParaRPr lang="en-US"/>
          </a:p>
        </p:txBody>
      </p:sp>
    </p:spTree>
    <p:extLst>
      <p:ext uri="{BB962C8B-B14F-4D97-AF65-F5344CB8AC3E}">
        <p14:creationId xmlns:p14="http://schemas.microsoft.com/office/powerpoint/2010/main" val="704724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38</a:t>
            </a:fld>
            <a:endParaRPr lang="en-US"/>
          </a:p>
        </p:txBody>
      </p:sp>
    </p:spTree>
    <p:extLst>
      <p:ext uri="{BB962C8B-B14F-4D97-AF65-F5344CB8AC3E}">
        <p14:creationId xmlns:p14="http://schemas.microsoft.com/office/powerpoint/2010/main" val="14924358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39</a:t>
            </a:fld>
            <a:endParaRPr lang="en-US"/>
          </a:p>
        </p:txBody>
      </p:sp>
    </p:spTree>
    <p:extLst>
      <p:ext uri="{BB962C8B-B14F-4D97-AF65-F5344CB8AC3E}">
        <p14:creationId xmlns:p14="http://schemas.microsoft.com/office/powerpoint/2010/main" val="2592742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40</a:t>
            </a:fld>
            <a:endParaRPr lang="en-US"/>
          </a:p>
        </p:txBody>
      </p:sp>
    </p:spTree>
    <p:extLst>
      <p:ext uri="{BB962C8B-B14F-4D97-AF65-F5344CB8AC3E}">
        <p14:creationId xmlns:p14="http://schemas.microsoft.com/office/powerpoint/2010/main" val="1398864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41</a:t>
            </a:fld>
            <a:endParaRPr lang="en-US"/>
          </a:p>
        </p:txBody>
      </p:sp>
    </p:spTree>
    <p:extLst>
      <p:ext uri="{BB962C8B-B14F-4D97-AF65-F5344CB8AC3E}">
        <p14:creationId xmlns:p14="http://schemas.microsoft.com/office/powerpoint/2010/main" val="3841086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42</a:t>
            </a:fld>
            <a:endParaRPr lang="en-US"/>
          </a:p>
        </p:txBody>
      </p:sp>
    </p:spTree>
    <p:extLst>
      <p:ext uri="{BB962C8B-B14F-4D97-AF65-F5344CB8AC3E}">
        <p14:creationId xmlns:p14="http://schemas.microsoft.com/office/powerpoint/2010/main" val="14376303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43</a:t>
            </a:fld>
            <a:endParaRPr lang="en-US"/>
          </a:p>
        </p:txBody>
      </p:sp>
    </p:spTree>
    <p:extLst>
      <p:ext uri="{BB962C8B-B14F-4D97-AF65-F5344CB8AC3E}">
        <p14:creationId xmlns:p14="http://schemas.microsoft.com/office/powerpoint/2010/main" val="2568764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44</a:t>
            </a:fld>
            <a:endParaRPr lang="en-US"/>
          </a:p>
        </p:txBody>
      </p:sp>
    </p:spTree>
    <p:extLst>
      <p:ext uri="{BB962C8B-B14F-4D97-AF65-F5344CB8AC3E}">
        <p14:creationId xmlns:p14="http://schemas.microsoft.com/office/powerpoint/2010/main" val="3093939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4</a:t>
            </a:fld>
            <a:endParaRPr lang="en-US"/>
          </a:p>
        </p:txBody>
      </p:sp>
    </p:spTree>
    <p:extLst>
      <p:ext uri="{BB962C8B-B14F-4D97-AF65-F5344CB8AC3E}">
        <p14:creationId xmlns:p14="http://schemas.microsoft.com/office/powerpoint/2010/main" val="3735565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45</a:t>
            </a:fld>
            <a:endParaRPr lang="en-US"/>
          </a:p>
        </p:txBody>
      </p:sp>
    </p:spTree>
    <p:extLst>
      <p:ext uri="{BB962C8B-B14F-4D97-AF65-F5344CB8AC3E}">
        <p14:creationId xmlns:p14="http://schemas.microsoft.com/office/powerpoint/2010/main" val="2337432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46</a:t>
            </a:fld>
            <a:endParaRPr lang="en-US"/>
          </a:p>
        </p:txBody>
      </p:sp>
    </p:spTree>
    <p:extLst>
      <p:ext uri="{BB962C8B-B14F-4D97-AF65-F5344CB8AC3E}">
        <p14:creationId xmlns:p14="http://schemas.microsoft.com/office/powerpoint/2010/main" val="3694832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47</a:t>
            </a:fld>
            <a:endParaRPr lang="en-US"/>
          </a:p>
        </p:txBody>
      </p:sp>
    </p:spTree>
    <p:extLst>
      <p:ext uri="{BB962C8B-B14F-4D97-AF65-F5344CB8AC3E}">
        <p14:creationId xmlns:p14="http://schemas.microsoft.com/office/powerpoint/2010/main" val="3705634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48</a:t>
            </a:fld>
            <a:endParaRPr lang="en-US"/>
          </a:p>
        </p:txBody>
      </p:sp>
    </p:spTree>
    <p:extLst>
      <p:ext uri="{BB962C8B-B14F-4D97-AF65-F5344CB8AC3E}">
        <p14:creationId xmlns:p14="http://schemas.microsoft.com/office/powerpoint/2010/main" val="3262622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49</a:t>
            </a:fld>
            <a:endParaRPr lang="en-US"/>
          </a:p>
        </p:txBody>
      </p:sp>
    </p:spTree>
    <p:extLst>
      <p:ext uri="{BB962C8B-B14F-4D97-AF65-F5344CB8AC3E}">
        <p14:creationId xmlns:p14="http://schemas.microsoft.com/office/powerpoint/2010/main" val="10209606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Conditions can change, so if you start early with your spray operation and then foraging bees enter the application</a:t>
            </a:r>
            <a:r>
              <a:rPr lang="en-US" baseline="0" dirty="0" smtClean="0"/>
              <a:t> site during application you may need to delay your application.  Also, there may be places in your field that will attract bees in small locations.  Pay attention to these areas and if there is significant activity, stop or delay spraying. </a:t>
            </a:r>
          </a:p>
          <a:p>
            <a:endParaRPr lang="en-US" baseline="0" dirty="0" smtClean="0"/>
          </a:p>
          <a:p>
            <a:r>
              <a:rPr lang="en-US" baseline="0" dirty="0" smtClean="0"/>
              <a:t>It is better to mix and load at a site away from the application site if there is bees in the area.  Bees need water and might try to drink in puddles of spilled tankmix or will attempt to drink contaminated water.  Clean up any spills and don’t leave any puddles or standing water at the mix/load site. </a:t>
            </a:r>
            <a:endParaRPr lang="en-US" dirty="0"/>
          </a:p>
        </p:txBody>
      </p:sp>
      <p:sp>
        <p:nvSpPr>
          <p:cNvPr id="4" name="Slide Number Placeholder 3"/>
          <p:cNvSpPr>
            <a:spLocks noGrp="1"/>
          </p:cNvSpPr>
          <p:nvPr>
            <p:ph type="sldNum" sz="quarter" idx="10"/>
          </p:nvPr>
        </p:nvSpPr>
        <p:spPr/>
        <p:txBody>
          <a:bodyPr/>
          <a:lstStyle/>
          <a:p>
            <a:fld id="{5EA8CE68-6F46-4F6D-A0B6-4C178955DD26}"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41971786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51</a:t>
            </a:fld>
            <a:endParaRPr lang="en-US"/>
          </a:p>
        </p:txBody>
      </p:sp>
    </p:spTree>
    <p:extLst>
      <p:ext uri="{BB962C8B-B14F-4D97-AF65-F5344CB8AC3E}">
        <p14:creationId xmlns:p14="http://schemas.microsoft.com/office/powerpoint/2010/main" val="15527285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52</a:t>
            </a:fld>
            <a:endParaRPr lang="en-US"/>
          </a:p>
        </p:txBody>
      </p:sp>
    </p:spTree>
    <p:extLst>
      <p:ext uri="{BB962C8B-B14F-4D97-AF65-F5344CB8AC3E}">
        <p14:creationId xmlns:p14="http://schemas.microsoft.com/office/powerpoint/2010/main" val="20732527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53</a:t>
            </a:fld>
            <a:endParaRPr lang="en-US"/>
          </a:p>
        </p:txBody>
      </p:sp>
    </p:spTree>
    <p:extLst>
      <p:ext uri="{BB962C8B-B14F-4D97-AF65-F5344CB8AC3E}">
        <p14:creationId xmlns:p14="http://schemas.microsoft.com/office/powerpoint/2010/main" val="3766073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54</a:t>
            </a:fld>
            <a:endParaRPr lang="en-US"/>
          </a:p>
        </p:txBody>
      </p:sp>
    </p:spTree>
    <p:extLst>
      <p:ext uri="{BB962C8B-B14F-4D97-AF65-F5344CB8AC3E}">
        <p14:creationId xmlns:p14="http://schemas.microsoft.com/office/powerpoint/2010/main" val="670726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6</a:t>
            </a:fld>
            <a:endParaRPr lang="en-US"/>
          </a:p>
        </p:txBody>
      </p:sp>
    </p:spTree>
    <p:extLst>
      <p:ext uri="{BB962C8B-B14F-4D97-AF65-F5344CB8AC3E}">
        <p14:creationId xmlns:p14="http://schemas.microsoft.com/office/powerpoint/2010/main" val="84909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55</a:t>
            </a:fld>
            <a:endParaRPr lang="en-US"/>
          </a:p>
        </p:txBody>
      </p:sp>
    </p:spTree>
    <p:extLst>
      <p:ext uri="{BB962C8B-B14F-4D97-AF65-F5344CB8AC3E}">
        <p14:creationId xmlns:p14="http://schemas.microsoft.com/office/powerpoint/2010/main" val="32037990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56</a:t>
            </a:fld>
            <a:endParaRPr lang="en-US"/>
          </a:p>
        </p:txBody>
      </p:sp>
    </p:spTree>
    <p:extLst>
      <p:ext uri="{BB962C8B-B14F-4D97-AF65-F5344CB8AC3E}">
        <p14:creationId xmlns:p14="http://schemas.microsoft.com/office/powerpoint/2010/main" val="13387941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57</a:t>
            </a:fld>
            <a:endParaRPr lang="en-US"/>
          </a:p>
        </p:txBody>
      </p:sp>
    </p:spTree>
    <p:extLst>
      <p:ext uri="{BB962C8B-B14F-4D97-AF65-F5344CB8AC3E}">
        <p14:creationId xmlns:p14="http://schemas.microsoft.com/office/powerpoint/2010/main" val="12511748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58</a:t>
            </a:fld>
            <a:endParaRPr lang="en-US"/>
          </a:p>
        </p:txBody>
      </p:sp>
    </p:spTree>
    <p:extLst>
      <p:ext uri="{BB962C8B-B14F-4D97-AF65-F5344CB8AC3E}">
        <p14:creationId xmlns:p14="http://schemas.microsoft.com/office/powerpoint/2010/main" val="16405533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59</a:t>
            </a:fld>
            <a:endParaRPr lang="en-US"/>
          </a:p>
        </p:txBody>
      </p:sp>
    </p:spTree>
    <p:extLst>
      <p:ext uri="{BB962C8B-B14F-4D97-AF65-F5344CB8AC3E}">
        <p14:creationId xmlns:p14="http://schemas.microsoft.com/office/powerpoint/2010/main" val="38926983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60</a:t>
            </a:fld>
            <a:endParaRPr lang="en-US"/>
          </a:p>
        </p:txBody>
      </p:sp>
    </p:spTree>
    <p:extLst>
      <p:ext uri="{BB962C8B-B14F-4D97-AF65-F5344CB8AC3E}">
        <p14:creationId xmlns:p14="http://schemas.microsoft.com/office/powerpoint/2010/main" val="6101247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Notify the beekeeper about application time and product to be used; so he can anticipated outcomes.</a:t>
            </a:r>
          </a:p>
          <a:p>
            <a:r>
              <a:rPr lang="en-US" dirty="0"/>
              <a:t>Timing of insecticide application: Never spray a crop in bloom unless it's absolutely necessary. If spraying a crop in bloom is necessary, spray when there will be minimal bee activity, preferably during the evening hours. Evening spraying also allows the insecticide to dry on the crop before bee activity begins the next morning. </a:t>
            </a:r>
          </a:p>
          <a:p>
            <a:r>
              <a:rPr lang="en-US" dirty="0"/>
              <a:t>Modify control programs according to weather. Cold temperatures prolong the residual of insecticide while warm temperatures break down insecticides more rapidly. Warm temperatures in late afternoon, early evening or early morning can "hold" bees in blooming fields for longer periods. Pay attention to wind direction and velocity in relation to nearby </a:t>
            </a:r>
            <a:r>
              <a:rPr lang="en-US" dirty="0" err="1"/>
              <a:t>beeyard</a:t>
            </a:r>
            <a:r>
              <a:rPr lang="en-US" dirty="0"/>
              <a:t> locations. </a:t>
            </a:r>
          </a:p>
          <a:p>
            <a:r>
              <a:rPr lang="en-US" b="1" dirty="0"/>
              <a:t>Why is the beekeeper hesitant to move or why does he sometimes leave the colonies in the area?</a:t>
            </a:r>
          </a:p>
          <a:p>
            <a:r>
              <a:rPr lang="en-US" dirty="0"/>
              <a:t>The colonies may contain new combs filled with honey that will break under vibration by the truck that hauls them over rough roads. If this occur, the bees in the cluster will be drowned by the honey and the combs lost. Finding an appropriate location may be difficult (road to them, shade, food, pesticides used in the area, </a:t>
            </a:r>
            <a:r>
              <a:rPr lang="en-US" dirty="0" err="1"/>
              <a:t>etc</a:t>
            </a:r>
            <a:r>
              <a:rPr lang="en-US" dirty="0"/>
              <a:t>)</a:t>
            </a:r>
            <a:endParaRPr lang="en-US" b="0" dirty="0"/>
          </a:p>
        </p:txBody>
      </p:sp>
      <p:sp>
        <p:nvSpPr>
          <p:cNvPr id="4" name="Slide Number Placeholder 3"/>
          <p:cNvSpPr>
            <a:spLocks noGrp="1"/>
          </p:cNvSpPr>
          <p:nvPr>
            <p:ph type="sldNum" sz="quarter" idx="10"/>
          </p:nvPr>
        </p:nvSpPr>
        <p:spPr/>
        <p:txBody>
          <a:bodyPr/>
          <a:lstStyle/>
          <a:p>
            <a:fld id="{DC44AC60-D029-4F9F-A3AF-E2E69BDE67E6}"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1975080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63</a:t>
            </a:fld>
            <a:endParaRPr lang="en-US"/>
          </a:p>
        </p:txBody>
      </p:sp>
    </p:spTree>
    <p:extLst>
      <p:ext uri="{BB962C8B-B14F-4D97-AF65-F5344CB8AC3E}">
        <p14:creationId xmlns:p14="http://schemas.microsoft.com/office/powerpoint/2010/main" val="2695471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64</a:t>
            </a:fld>
            <a:endParaRPr lang="en-US"/>
          </a:p>
        </p:txBody>
      </p:sp>
    </p:spTree>
    <p:extLst>
      <p:ext uri="{BB962C8B-B14F-4D97-AF65-F5344CB8AC3E}">
        <p14:creationId xmlns:p14="http://schemas.microsoft.com/office/powerpoint/2010/main" val="6543018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65</a:t>
            </a:fld>
            <a:endParaRPr lang="en-US"/>
          </a:p>
        </p:txBody>
      </p:sp>
    </p:spTree>
    <p:extLst>
      <p:ext uri="{BB962C8B-B14F-4D97-AF65-F5344CB8AC3E}">
        <p14:creationId xmlns:p14="http://schemas.microsoft.com/office/powerpoint/2010/main" val="45598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00209-D8C8-45E0-B48C-E369295A269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272256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66</a:t>
            </a:fld>
            <a:endParaRPr lang="en-US"/>
          </a:p>
        </p:txBody>
      </p:sp>
    </p:spTree>
    <p:extLst>
      <p:ext uri="{BB962C8B-B14F-4D97-AF65-F5344CB8AC3E}">
        <p14:creationId xmlns:p14="http://schemas.microsoft.com/office/powerpoint/2010/main" val="39910591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67</a:t>
            </a:fld>
            <a:endParaRPr lang="en-US"/>
          </a:p>
        </p:txBody>
      </p:sp>
    </p:spTree>
    <p:extLst>
      <p:ext uri="{BB962C8B-B14F-4D97-AF65-F5344CB8AC3E}">
        <p14:creationId xmlns:p14="http://schemas.microsoft.com/office/powerpoint/2010/main" val="39038772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800209-D8C8-45E0-B48C-E369295A2694}"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3642923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69</a:t>
            </a:fld>
            <a:endParaRPr lang="en-US"/>
          </a:p>
        </p:txBody>
      </p:sp>
    </p:spTree>
    <p:extLst>
      <p:ext uri="{BB962C8B-B14F-4D97-AF65-F5344CB8AC3E}">
        <p14:creationId xmlns:p14="http://schemas.microsoft.com/office/powerpoint/2010/main" val="19603448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70</a:t>
            </a:fld>
            <a:endParaRPr lang="en-US"/>
          </a:p>
        </p:txBody>
      </p:sp>
    </p:spTree>
    <p:extLst>
      <p:ext uri="{BB962C8B-B14F-4D97-AF65-F5344CB8AC3E}">
        <p14:creationId xmlns:p14="http://schemas.microsoft.com/office/powerpoint/2010/main" val="35460961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71</a:t>
            </a:fld>
            <a:endParaRPr lang="en-US"/>
          </a:p>
        </p:txBody>
      </p:sp>
    </p:spTree>
    <p:extLst>
      <p:ext uri="{BB962C8B-B14F-4D97-AF65-F5344CB8AC3E}">
        <p14:creationId xmlns:p14="http://schemas.microsoft.com/office/powerpoint/2010/main" val="41661245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72</a:t>
            </a:fld>
            <a:endParaRPr lang="en-US"/>
          </a:p>
        </p:txBody>
      </p:sp>
    </p:spTree>
    <p:extLst>
      <p:ext uri="{BB962C8B-B14F-4D97-AF65-F5344CB8AC3E}">
        <p14:creationId xmlns:p14="http://schemas.microsoft.com/office/powerpoint/2010/main" val="4199609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8</a:t>
            </a:fld>
            <a:endParaRPr lang="en-US"/>
          </a:p>
        </p:txBody>
      </p:sp>
    </p:spTree>
    <p:extLst>
      <p:ext uri="{BB962C8B-B14F-4D97-AF65-F5344CB8AC3E}">
        <p14:creationId xmlns:p14="http://schemas.microsoft.com/office/powerpoint/2010/main" val="2317984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163">
              <a:defRPr/>
            </a:pPr>
            <a:r>
              <a:rPr lang="en-US" dirty="0" smtClean="0"/>
              <a:t>A </a:t>
            </a:r>
            <a:r>
              <a:rPr lang="en-US" b="1" dirty="0" smtClean="0"/>
              <a:t>pollinator</a:t>
            </a:r>
            <a:r>
              <a:rPr lang="en-US" dirty="0" smtClean="0"/>
              <a:t> is the agent that moves </a:t>
            </a:r>
            <a:r>
              <a:rPr lang="en-US" dirty="0" smtClean="0">
                <a:hlinkClick r:id="rId3" action="ppaction://hlinkfile"/>
              </a:rPr>
              <a:t>pollen</a:t>
            </a:r>
            <a:r>
              <a:rPr lang="en-US" dirty="0" smtClean="0"/>
              <a:t> from the male </a:t>
            </a:r>
            <a:r>
              <a:rPr lang="en-US" dirty="0" smtClean="0">
                <a:hlinkClick r:id="rId4" action="ppaction://hlinkfile"/>
              </a:rPr>
              <a:t>anthers</a:t>
            </a:r>
            <a:r>
              <a:rPr lang="en-US" dirty="0" smtClean="0"/>
              <a:t> of a </a:t>
            </a:r>
            <a:r>
              <a:rPr lang="en-US" dirty="0" smtClean="0">
                <a:hlinkClick r:id="rId5" action="ppaction://hlinkfile"/>
              </a:rPr>
              <a:t>flower</a:t>
            </a:r>
            <a:r>
              <a:rPr lang="en-US" dirty="0" smtClean="0"/>
              <a:t> to the female </a:t>
            </a:r>
            <a:r>
              <a:rPr lang="en-US" dirty="0" smtClean="0">
                <a:hlinkClick r:id="rId6" action="ppaction://hlinkfile"/>
              </a:rPr>
              <a:t>stigma</a:t>
            </a:r>
            <a:r>
              <a:rPr lang="en-US" dirty="0" smtClean="0"/>
              <a:t> of a flower to accomplish </a:t>
            </a:r>
            <a:r>
              <a:rPr lang="en-US" dirty="0" smtClean="0">
                <a:hlinkClick r:id="rId7" action="ppaction://hlinkfile"/>
              </a:rPr>
              <a:t>fertilization</a:t>
            </a:r>
            <a:endParaRPr lang="en-US" dirty="0" smtClean="0"/>
          </a:p>
          <a:p>
            <a:r>
              <a:rPr lang="en-US" dirty="0" smtClean="0"/>
              <a:t>There are different types of pollinators: bees, butterflies and moths (they are important pollinators of wildflowers), wasps, flies, even beetles, </a:t>
            </a:r>
            <a:r>
              <a:rPr lang="en-US" dirty="0" err="1" smtClean="0"/>
              <a:t>thrips</a:t>
            </a:r>
            <a:r>
              <a:rPr lang="en-US" dirty="0" smtClean="0"/>
              <a:t>, or ants can pollinate self fertile flowers.</a:t>
            </a:r>
          </a:p>
          <a:p>
            <a:r>
              <a:rPr lang="en-US" dirty="0" smtClean="0"/>
              <a:t>Bats are important pollinators of tropical flowers.</a:t>
            </a:r>
            <a:r>
              <a:rPr lang="en-US" baseline="0" dirty="0" smtClean="0"/>
              <a:t> Hummingbirds accomplish pollination of deep </a:t>
            </a:r>
            <a:r>
              <a:rPr lang="en-US" dirty="0" smtClean="0">
                <a:effectLst/>
              </a:rPr>
              <a:t>throated flowers</a:t>
            </a:r>
            <a:endParaRPr lang="en-US" dirty="0"/>
          </a:p>
        </p:txBody>
      </p:sp>
      <p:sp>
        <p:nvSpPr>
          <p:cNvPr id="4" name="Slide Number Placeholder 3"/>
          <p:cNvSpPr>
            <a:spLocks noGrp="1"/>
          </p:cNvSpPr>
          <p:nvPr>
            <p:ph type="sldNum" sz="quarter" idx="10"/>
          </p:nvPr>
        </p:nvSpPr>
        <p:spPr/>
        <p:txBody>
          <a:bodyPr/>
          <a:lstStyle/>
          <a:p>
            <a:fld id="{DC44AC60-D029-4F9F-A3AF-E2E69BDE67E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104048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216E3-F166-4A38-B41E-A26A8E2A2BF6}" type="slidenum">
              <a:rPr lang="en-US" smtClean="0"/>
              <a:t>10</a:t>
            </a:fld>
            <a:endParaRPr lang="en-US"/>
          </a:p>
        </p:txBody>
      </p:sp>
    </p:spTree>
    <p:extLst>
      <p:ext uri="{BB962C8B-B14F-4D97-AF65-F5344CB8AC3E}">
        <p14:creationId xmlns:p14="http://schemas.microsoft.com/office/powerpoint/2010/main" val="4239880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42ABDAC-99BE-43D3-868C-E3E853BA7CA8}" type="datetimeFigureOut">
              <a:rPr lang="en-US" smtClean="0"/>
              <a:t>3/31/2014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11B58-49A7-4684-ADB6-E8A8CDB1E97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2ABDAC-99BE-43D3-868C-E3E853BA7CA8}" type="datetimeFigureOut">
              <a:rPr lang="en-US" smtClean="0"/>
              <a:t>3/31/2014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11B58-49A7-4684-ADB6-E8A8CDB1E97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E42ABDAC-99BE-43D3-868C-E3E853BA7CA8}" type="datetimeFigureOut">
              <a:rPr lang="en-US" smtClean="0"/>
              <a:t>3/31/2014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11B58-49A7-4684-ADB6-E8A8CDB1E971}"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pic>
        <p:nvPicPr>
          <p:cNvPr id="5" name="Picture 3" descr="D:\FRONTPAGE THEMES\NATURE\ANABNR2.PNG"/>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68613" name="Rectangle 5"/>
          <p:cNvSpPr>
            <a:spLocks noGrp="1" noChangeArrowheads="1"/>
          </p:cNvSpPr>
          <p:nvPr>
            <p:ph type="ctrTitle"/>
          </p:nvPr>
        </p:nvSpPr>
        <p:spPr>
          <a:xfrm>
            <a:off x="1143000" y="1981200"/>
            <a:ext cx="7772400" cy="1143000"/>
          </a:xfrm>
        </p:spPr>
        <p:txBody>
          <a:bodyPr/>
          <a:lstStyle>
            <a:lvl1pPr>
              <a:defRPr/>
            </a:lvl1pPr>
          </a:lstStyle>
          <a:p>
            <a:pPr lvl="0"/>
            <a:r>
              <a:rPr lang="en-US" noProof="0" smtClean="0"/>
              <a:t>Click to edit Master title style</a:t>
            </a:r>
          </a:p>
        </p:txBody>
      </p:sp>
      <p:sp>
        <p:nvSpPr>
          <p:cNvPr id="68614" name="Rectangle 6"/>
          <p:cNvSpPr>
            <a:spLocks noGrp="1" noChangeArrowheads="1"/>
          </p:cNvSpPr>
          <p:nvPr>
            <p:ph type="subTitle" idx="1"/>
          </p:nvPr>
        </p:nvSpPr>
        <p:spPr>
          <a:xfrm>
            <a:off x="2038350" y="4351338"/>
            <a:ext cx="6400800" cy="1371600"/>
          </a:xfrm>
        </p:spPr>
        <p:txBody>
          <a:bodyPr/>
          <a:lstStyle>
            <a:lvl1pPr marL="0" indent="0">
              <a:buFont typeface="Wingdings" pitchFamily="2" charset="2"/>
              <a:buNone/>
              <a:defRPr/>
            </a:lvl1pPr>
          </a:lstStyle>
          <a:p>
            <a:pPr lvl="0"/>
            <a:r>
              <a:rPr lang="en-US" noProof="0" smtClean="0"/>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8571057F-500D-4B38-A1DF-6CDF130C716E}" type="slidenum">
              <a:rPr lang="en-US">
                <a:solidFill>
                  <a:srgbClr val="2A3D7A"/>
                </a:solidFill>
              </a:rPr>
              <a:pPr>
                <a:defRPr/>
              </a:pPr>
              <a:t>‹#›</a:t>
            </a:fld>
            <a:endParaRPr lang="en-US">
              <a:solidFill>
                <a:srgbClr val="2A3D7A"/>
              </a:solidFill>
            </a:endParaRPr>
          </a:p>
        </p:txBody>
      </p:sp>
    </p:spTree>
    <p:extLst>
      <p:ext uri="{BB962C8B-B14F-4D97-AF65-F5344CB8AC3E}">
        <p14:creationId xmlns:p14="http://schemas.microsoft.com/office/powerpoint/2010/main" val="1575797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BC14E03-C251-4F66-BC51-68BE13187201}"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017797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5BA59FF-837F-42F4-8A88-10E2152CAE53}"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518422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1653CAC-842D-4D65-9E1A-32B7E4042CEB}"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98568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DCD3CBF-6449-4C92-87E4-EDAA99977727}"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61455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9862D703-BA4D-4729-9850-170B1C09D3F6}"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893762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330B5CBD-02EE-40B4-8A26-6FE9C56EFEC8}"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164611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EE0ADB4-2AE7-483E-B695-8F01FDE3CCDD}"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724234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2ABDAC-99BE-43D3-868C-E3E853BA7CA8}" type="datetimeFigureOut">
              <a:rPr lang="en-US" smtClean="0"/>
              <a:t>3/31/2014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11B58-49A7-4684-ADB6-E8A8CDB1E971}"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369714-2CDE-4059-842D-58F104FDFF05}"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769565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FC4A51D-835F-423C-ACBA-51F43BD02409}"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124160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812BD3F-A75E-41A2-AB0D-29C0ED1D05A0}"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608609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59FB416-ADCF-4A09-9636-3BEC3CEAAE1B}"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84490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92FC9F36-8210-4E17-AE05-72ABDC1EE2D5}"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93939279-1492-4BBC-AEEA-5FB01C0B79DF}"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544531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FA93098-BDC3-4358-897C-72076C1D0A36}"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2F1AA93E-1AF9-44DD-BD65-635013E4930B}"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722447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CF333340-F966-4F24-B767-2C32C6E49CFA}"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00611A2E-B184-44F5-ADA4-31B798602636}"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610297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A2709EEE-D758-47EA-A43C-F386B52E8D40}"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pPr>
              <a:defRPr/>
            </a:pPr>
            <a:fld id="{59ADC8E1-FBFC-459F-AE16-AE4F0937E8B9}"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927918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9019CE73-6BB2-4586-8B88-3F97BFEA4807}"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pPr>
              <a:defRPr/>
            </a:pPr>
            <a:fld id="{073735D8-7848-4D50-A21D-F534329759C9}"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570136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3EE5AA04-E800-4791-AF4B-F1145E490859}"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pPr>
              <a:defRPr/>
            </a:pPr>
            <a:fld id="{42FF7BEC-FCC5-45BD-BC91-BEA383937946}"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980301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2ABDAC-99BE-43D3-868C-E3E853BA7CA8}" type="datetimeFigureOut">
              <a:rPr lang="en-US" smtClean="0"/>
              <a:t>3/31/2014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11B58-49A7-4684-ADB6-E8A8CDB1E97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6EDFDD0-0D4C-4003-8F66-B57C59B5413B}"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pPr>
              <a:defRPr/>
            </a:pPr>
            <a:fld id="{467BF014-16DF-4B91-8FA4-EAB9E17C90FD}"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436582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5E3F0C6E-36BA-402E-BBB3-2B31DDCBEC88}"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pPr>
              <a:defRPr/>
            </a:pPr>
            <a:fld id="{9FA3E451-292D-4475-8C33-18C6D0BBEE91}"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412237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7A5BA4F-059F-4094-B883-5688B229C984}"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pPr>
              <a:defRPr/>
            </a:pPr>
            <a:fld id="{7C747927-C06F-4B98-A334-D434984F42D1}"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en-US" smtClean="0"/>
              <a:t>Click icon to add picture</a:t>
            </a:r>
            <a:endParaRPr lang="en-US"/>
          </a:p>
        </p:txBody>
      </p:sp>
    </p:spTree>
    <p:extLst>
      <p:ext uri="{BB962C8B-B14F-4D97-AF65-F5344CB8AC3E}">
        <p14:creationId xmlns:p14="http://schemas.microsoft.com/office/powerpoint/2010/main" val="2448379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A81D496D-353E-48EB-A6E6-4188EF8458A5}"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01343B4C-934E-45BD-B602-D3FD012504D9}"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799597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7A5BA4F-059F-4094-B883-5688B229C984}"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7C747927-C06F-4B98-A334-D434984F42D1}"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176047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82498"/>
            <a:ext cx="8229600" cy="1143000"/>
          </a:xfrm>
        </p:spPr>
        <p:txBody>
          <a:bodyPr/>
          <a:lstStyle>
            <a:lvl1pPr>
              <a:defRPr>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24000"/>
            <a:ext cx="8229600" cy="3535363"/>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sp>
        <p:nvSpPr>
          <p:cNvPr id="8" name="Rectangle 7"/>
          <p:cNvSpPr/>
          <p:nvPr userDrawn="1"/>
        </p:nvSpPr>
        <p:spPr>
          <a:xfrm>
            <a:off x="0" y="5867400"/>
            <a:ext cx="9144000" cy="990600"/>
          </a:xfrm>
          <a:prstGeom prst="rect">
            <a:avLst/>
          </a:prstGeom>
          <a:solidFill>
            <a:srgbClr val="408000"/>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prstClr val="white"/>
                </a:solidFill>
              </a:rPr>
              <a:t>Prepared by</a:t>
            </a:r>
            <a:br>
              <a:rPr lang="en-US" dirty="0" smtClean="0">
                <a:solidFill>
                  <a:prstClr val="white"/>
                </a:solidFill>
              </a:rPr>
            </a:br>
            <a:r>
              <a:rPr lang="en-US" dirty="0" smtClean="0">
                <a:solidFill>
                  <a:prstClr val="white"/>
                </a:solidFill>
              </a:rPr>
              <a:t>Oregon Department</a:t>
            </a:r>
          </a:p>
          <a:p>
            <a:r>
              <a:rPr lang="en-US" dirty="0" smtClean="0">
                <a:solidFill>
                  <a:prstClr val="white"/>
                </a:solidFill>
              </a:rPr>
              <a:t>of Agriculture</a:t>
            </a:r>
            <a:endParaRPr lang="en-US" dirty="0">
              <a:solidFill>
                <a:prstClr val="white"/>
              </a:solidFill>
            </a:endParaRPr>
          </a:p>
        </p:txBody>
      </p:sp>
    </p:spTree>
    <p:extLst>
      <p:ext uri="{BB962C8B-B14F-4D97-AF65-F5344CB8AC3E}">
        <p14:creationId xmlns:p14="http://schemas.microsoft.com/office/powerpoint/2010/main" val="376554909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82498"/>
            <a:ext cx="8229600" cy="1143000"/>
          </a:xfrm>
        </p:spPr>
        <p:txBody>
          <a:bodyPr/>
          <a:lstStyle>
            <a:lvl1pPr>
              <a:defRPr>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402771" y="1524000"/>
            <a:ext cx="8229600" cy="3535363"/>
          </a:xfrm>
        </p:spPr>
        <p:txBody>
          <a:bodyPr/>
          <a:lstStyle>
            <a:lvl1pPr marL="398463" indent="-398463">
              <a:buFont typeface="+mj-lt"/>
              <a:buNone/>
              <a:tabLst/>
              <a:defRPr baseline="0">
                <a:solidFill>
                  <a:schemeClr val="tx1">
                    <a:lumMod val="95000"/>
                    <a:lumOff val="5000"/>
                  </a:schemeClr>
                </a:solidFill>
              </a:defRPr>
            </a:lvl1pPr>
            <a:lvl2pPr marL="742950" indent="-285750">
              <a:tabLst/>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  .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sp>
        <p:nvSpPr>
          <p:cNvPr id="8" name="Rectangle 7"/>
          <p:cNvSpPr/>
          <p:nvPr userDrawn="1"/>
        </p:nvSpPr>
        <p:spPr>
          <a:xfrm>
            <a:off x="0" y="5867400"/>
            <a:ext cx="9144000" cy="990600"/>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WSU_SIGNATURE_4_COLOR_12_INCH.g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6200" y="5943600"/>
            <a:ext cx="1828800" cy="793496"/>
          </a:xfrm>
          <a:prstGeom prst="rect">
            <a:avLst/>
          </a:prstGeom>
        </p:spPr>
      </p:pic>
    </p:spTree>
    <p:extLst>
      <p:ext uri="{BB962C8B-B14F-4D97-AF65-F5344CB8AC3E}">
        <p14:creationId xmlns:p14="http://schemas.microsoft.com/office/powerpoint/2010/main" val="164333240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FF294B-EF91-404D-9F58-ECE80EF3608C}" type="datetimeFigureOut">
              <a:rPr lang="en-US" smtClean="0">
                <a:solidFill>
                  <a:prstClr val="black">
                    <a:tint val="75000"/>
                  </a:prstClr>
                </a:solidFill>
              </a:rPr>
              <a:pPr/>
              <a:t>3/31/2014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Content Placeholder 2"/>
          <p:cNvSpPr>
            <a:spLocks noGrp="1"/>
          </p:cNvSpPr>
          <p:nvPr>
            <p:ph idx="1" hasCustomPrompt="1"/>
          </p:nvPr>
        </p:nvSpPr>
        <p:spPr>
          <a:xfrm>
            <a:off x="402771" y="1524000"/>
            <a:ext cx="8229600" cy="3535363"/>
          </a:xfrm>
        </p:spPr>
        <p:txBody>
          <a:bodyPr/>
          <a:lstStyle>
            <a:lvl1pPr marL="398463" indent="-398463">
              <a:buFont typeface="+mj-lt"/>
              <a:buNone/>
              <a:tabLst/>
              <a:defRPr baseline="0">
                <a:solidFill>
                  <a:schemeClr val="tx1">
                    <a:lumMod val="95000"/>
                    <a:lumOff val="5000"/>
                  </a:schemeClr>
                </a:solidFill>
              </a:defRPr>
            </a:lvl1pPr>
            <a:lvl2pPr marL="742950" indent="-285750">
              <a:tabLst/>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  .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5192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8637903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xfrm>
            <a:off x="8686800" y="6324600"/>
            <a:ext cx="457200" cy="533400"/>
          </a:xfrm>
          <a:prstGeom prst="rect">
            <a:avLst/>
          </a:prstGeom>
          <a:ln/>
        </p:spPr>
        <p:txBody>
          <a:bodyPr/>
          <a:lstStyle>
            <a:lvl1pPr>
              <a:defRPr/>
            </a:lvl1pPr>
          </a:lstStyle>
          <a:p>
            <a:pPr>
              <a:defRPr/>
            </a:pPr>
            <a:fld id="{D375BDFE-4D41-7A40-9C75-7DB9484F1AF5}"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85818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42ABDAC-99BE-43D3-868C-E3E853BA7CA8}" type="datetimeFigureOut">
              <a:rPr lang="en-US" smtClean="0"/>
              <a:t>3/31/2014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11B58-49A7-4684-ADB6-E8A8CDB1E971}"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13"/>
          <p:cNvSpPr>
            <a:spLocks noGrp="1" noChangeArrowheads="1"/>
          </p:cNvSpPr>
          <p:nvPr>
            <p:ph type="sldNum" sz="quarter" idx="12"/>
          </p:nvPr>
        </p:nvSpPr>
        <p:spPr>
          <a:xfrm>
            <a:off x="84138" y="6242050"/>
            <a:ext cx="587375" cy="488950"/>
          </a:xfrm>
          <a:prstGeom prst="rect">
            <a:avLst/>
          </a:prstGeom>
          <a:ln/>
        </p:spPr>
        <p:txBody>
          <a:bodyPr/>
          <a:lstStyle>
            <a:lvl1pPr>
              <a:defRPr/>
            </a:lvl1pPr>
          </a:lstStyle>
          <a:p>
            <a:pPr>
              <a:defRPr/>
            </a:pPr>
            <a:fld id="{80116BC5-07F5-4D4E-8833-FDA8E526110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80901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82498"/>
            <a:ext cx="8229600" cy="1143000"/>
          </a:xfrm>
        </p:spPr>
        <p:txBody>
          <a:bodyPr/>
          <a:lstStyle>
            <a:lvl1pPr>
              <a:defRPr>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24000"/>
            <a:ext cx="8229600" cy="3535363"/>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sp>
        <p:nvSpPr>
          <p:cNvPr id="8" name="Rectangle 7"/>
          <p:cNvSpPr/>
          <p:nvPr userDrawn="1"/>
        </p:nvSpPr>
        <p:spPr>
          <a:xfrm>
            <a:off x="0" y="5867400"/>
            <a:ext cx="9144000" cy="990600"/>
          </a:xfrm>
          <a:prstGeom prst="rect">
            <a:avLst/>
          </a:prstGeom>
          <a:solidFill>
            <a:srgbClr val="408000"/>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prstClr val="white"/>
                </a:solidFill>
              </a:rPr>
              <a:t>Prepared by</a:t>
            </a:r>
            <a:br>
              <a:rPr lang="en-US" dirty="0" smtClean="0">
                <a:solidFill>
                  <a:prstClr val="white"/>
                </a:solidFill>
              </a:rPr>
            </a:br>
            <a:r>
              <a:rPr lang="en-US" dirty="0" smtClean="0">
                <a:solidFill>
                  <a:prstClr val="white"/>
                </a:solidFill>
              </a:rPr>
              <a:t>Oregon Department</a:t>
            </a:r>
          </a:p>
          <a:p>
            <a:r>
              <a:rPr lang="en-US" dirty="0" smtClean="0">
                <a:solidFill>
                  <a:prstClr val="white"/>
                </a:solidFill>
              </a:rPr>
              <a:t>of Agriculture</a:t>
            </a:r>
            <a:endParaRPr lang="en-US" dirty="0">
              <a:solidFill>
                <a:prstClr val="white"/>
              </a:solidFill>
            </a:endParaRPr>
          </a:p>
        </p:txBody>
      </p:sp>
    </p:spTree>
    <p:extLst>
      <p:ext uri="{BB962C8B-B14F-4D97-AF65-F5344CB8AC3E}">
        <p14:creationId xmlns:p14="http://schemas.microsoft.com/office/powerpoint/2010/main" val="8804389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82498"/>
            <a:ext cx="8229600" cy="1143000"/>
          </a:xfrm>
        </p:spPr>
        <p:txBody>
          <a:bodyPr/>
          <a:lstStyle>
            <a:lvl1pPr>
              <a:defRPr>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402771" y="1524000"/>
            <a:ext cx="8229600" cy="3535363"/>
          </a:xfrm>
        </p:spPr>
        <p:txBody>
          <a:bodyPr/>
          <a:lstStyle>
            <a:lvl1pPr marL="398463" indent="-398463">
              <a:buFont typeface="+mj-lt"/>
              <a:buNone/>
              <a:tabLst/>
              <a:defRPr baseline="0">
                <a:solidFill>
                  <a:schemeClr val="tx1">
                    <a:lumMod val="95000"/>
                    <a:lumOff val="5000"/>
                  </a:schemeClr>
                </a:solidFill>
              </a:defRPr>
            </a:lvl1pPr>
            <a:lvl2pPr marL="742950" indent="-285750">
              <a:tabLst/>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  .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sp>
        <p:nvSpPr>
          <p:cNvPr id="8" name="Rectangle 7"/>
          <p:cNvSpPr/>
          <p:nvPr userDrawn="1"/>
        </p:nvSpPr>
        <p:spPr>
          <a:xfrm>
            <a:off x="0" y="5867400"/>
            <a:ext cx="9144000" cy="990600"/>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WSU_SIGNATURE_4_COLOR_12_INCH.g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6200" y="5943600"/>
            <a:ext cx="1828800" cy="793496"/>
          </a:xfrm>
          <a:prstGeom prst="rect">
            <a:avLst/>
          </a:prstGeom>
        </p:spPr>
      </p:pic>
    </p:spTree>
    <p:extLst>
      <p:ext uri="{BB962C8B-B14F-4D97-AF65-F5344CB8AC3E}">
        <p14:creationId xmlns:p14="http://schemas.microsoft.com/office/powerpoint/2010/main" val="188480266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FF294B-EF91-404D-9F58-ECE80EF3608C}" type="datetimeFigureOut">
              <a:rPr lang="en-US" smtClean="0">
                <a:solidFill>
                  <a:prstClr val="black">
                    <a:tint val="75000"/>
                  </a:prstClr>
                </a:solidFill>
              </a:rPr>
              <a:pPr/>
              <a:t>3/31/2014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Content Placeholder 2"/>
          <p:cNvSpPr>
            <a:spLocks noGrp="1"/>
          </p:cNvSpPr>
          <p:nvPr>
            <p:ph idx="1" hasCustomPrompt="1"/>
          </p:nvPr>
        </p:nvSpPr>
        <p:spPr>
          <a:xfrm>
            <a:off x="402771" y="1524000"/>
            <a:ext cx="8229600" cy="3535363"/>
          </a:xfrm>
        </p:spPr>
        <p:txBody>
          <a:bodyPr/>
          <a:lstStyle>
            <a:lvl1pPr marL="398463" indent="-398463">
              <a:buFont typeface="+mj-lt"/>
              <a:buNone/>
              <a:tabLst/>
              <a:defRPr baseline="0">
                <a:solidFill>
                  <a:schemeClr val="tx1">
                    <a:lumMod val="95000"/>
                    <a:lumOff val="5000"/>
                  </a:schemeClr>
                </a:solidFill>
              </a:defRPr>
            </a:lvl1pPr>
            <a:lvl2pPr marL="742950" indent="-285750">
              <a:tabLst/>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  .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29978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1149744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xfrm>
            <a:off x="8686800" y="6324600"/>
            <a:ext cx="457200" cy="533400"/>
          </a:xfrm>
          <a:prstGeom prst="rect">
            <a:avLst/>
          </a:prstGeom>
          <a:ln/>
        </p:spPr>
        <p:txBody>
          <a:bodyPr/>
          <a:lstStyle>
            <a:lvl1pPr>
              <a:defRPr/>
            </a:lvl1pPr>
          </a:lstStyle>
          <a:p>
            <a:pPr>
              <a:defRPr/>
            </a:pPr>
            <a:fld id="{D375BDFE-4D41-7A40-9C75-7DB9484F1AF5}"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377723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13"/>
          <p:cNvSpPr>
            <a:spLocks noGrp="1" noChangeArrowheads="1"/>
          </p:cNvSpPr>
          <p:nvPr>
            <p:ph type="sldNum" sz="quarter" idx="12"/>
          </p:nvPr>
        </p:nvSpPr>
        <p:spPr>
          <a:xfrm>
            <a:off x="84138" y="6242050"/>
            <a:ext cx="587375" cy="488950"/>
          </a:xfrm>
          <a:prstGeom prst="rect">
            <a:avLst/>
          </a:prstGeom>
          <a:ln/>
        </p:spPr>
        <p:txBody>
          <a:bodyPr/>
          <a:lstStyle>
            <a:lvl1pPr>
              <a:defRPr/>
            </a:lvl1pPr>
          </a:lstStyle>
          <a:p>
            <a:pPr>
              <a:defRPr/>
            </a:pPr>
            <a:fld id="{80116BC5-07F5-4D4E-8833-FDA8E526110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656009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82498"/>
            <a:ext cx="8229600" cy="1143000"/>
          </a:xfrm>
        </p:spPr>
        <p:txBody>
          <a:bodyPr/>
          <a:lstStyle>
            <a:lvl1pPr>
              <a:defRPr>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24000"/>
            <a:ext cx="8229600" cy="3535363"/>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136413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82498"/>
            <a:ext cx="8229600" cy="1143000"/>
          </a:xfrm>
        </p:spPr>
        <p:txBody>
          <a:bodyPr/>
          <a:lstStyle>
            <a:lvl1pPr>
              <a:defRPr>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402771" y="1524000"/>
            <a:ext cx="8229600" cy="3535363"/>
          </a:xfrm>
        </p:spPr>
        <p:txBody>
          <a:bodyPr/>
          <a:lstStyle>
            <a:lvl1pPr marL="398463" indent="-398463">
              <a:buFont typeface="+mj-lt"/>
              <a:buNone/>
              <a:tabLst/>
              <a:defRPr baseline="0">
                <a:solidFill>
                  <a:schemeClr val="tx1">
                    <a:lumMod val="95000"/>
                    <a:lumOff val="5000"/>
                  </a:schemeClr>
                </a:solidFill>
              </a:defRPr>
            </a:lvl1pPr>
            <a:lvl2pPr marL="742950" indent="-285750">
              <a:tabLst/>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  .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cxnSp>
        <p:nvCxnSpPr>
          <p:cNvPr id="8" name="Straight Connector 7"/>
          <p:cNvCxnSpPr/>
          <p:nvPr userDrawn="1"/>
        </p:nvCxnSpPr>
        <p:spPr>
          <a:xfrm>
            <a:off x="76200" y="1038924"/>
            <a:ext cx="89154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76200" y="1944030"/>
            <a:ext cx="89154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643056"/>
            <a:ext cx="0" cy="51054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70932" y="533400"/>
            <a:ext cx="0" cy="51054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4572000" y="457200"/>
            <a:ext cx="0" cy="51054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11958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196770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2ABDAC-99BE-43D3-868C-E3E853BA7CA8}" type="datetimeFigureOut">
              <a:rPr lang="en-US" smtClean="0"/>
              <a:t>3/31/2014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211B58-49A7-4684-ADB6-E8A8CDB1E97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92FC9F36-8210-4E17-AE05-72ABDC1EE2D5}"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93939279-1492-4BBC-AEEA-5FB01C0B79DF}"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89944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FA93098-BDC3-4358-897C-72076C1D0A36}"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2F1AA93E-1AF9-44DD-BD65-635013E4930B}"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4244682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CF333340-F966-4F24-B767-2C32C6E49CFA}"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00611A2E-B184-44F5-ADA4-31B798602636}"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646234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A2709EEE-D758-47EA-A43C-F386B52E8D40}"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pPr>
              <a:defRPr/>
            </a:pPr>
            <a:fld id="{59ADC8E1-FBFC-459F-AE16-AE4F0937E8B9}"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545529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9019CE73-6BB2-4586-8B88-3F97BFEA4807}"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pPr>
              <a:defRPr/>
            </a:pPr>
            <a:fld id="{073735D8-7848-4D50-A21D-F534329759C9}"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779292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3EE5AA04-E800-4791-AF4B-F1145E490859}"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pPr>
              <a:defRPr/>
            </a:pPr>
            <a:fld id="{42FF7BEC-FCC5-45BD-BC91-BEA383937946}"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554614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6EDFDD0-0D4C-4003-8F66-B57C59B5413B}"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pPr>
              <a:defRPr/>
            </a:pPr>
            <a:fld id="{467BF014-16DF-4B91-8FA4-EAB9E17C90FD}"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941234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5E3F0C6E-36BA-402E-BBB3-2B31DDCBEC88}"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pPr>
              <a:defRPr/>
            </a:pPr>
            <a:fld id="{9FA3E451-292D-4475-8C33-18C6D0BBEE91}"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968702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7A5BA4F-059F-4094-B883-5688B229C984}"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pPr>
              <a:defRPr/>
            </a:pPr>
            <a:fld id="{7C747927-C06F-4B98-A334-D434984F42D1}"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en-US" smtClean="0"/>
              <a:t>Click icon to add picture</a:t>
            </a:r>
            <a:endParaRPr lang="en-US"/>
          </a:p>
        </p:txBody>
      </p:sp>
    </p:spTree>
    <p:extLst>
      <p:ext uri="{BB962C8B-B14F-4D97-AF65-F5344CB8AC3E}">
        <p14:creationId xmlns:p14="http://schemas.microsoft.com/office/powerpoint/2010/main" val="1952204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A81D496D-353E-48EB-A6E6-4188EF8458A5}"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01343B4C-934E-45BD-B602-D3FD012504D9}"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8629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2ABDAC-99BE-43D3-868C-E3E853BA7CA8}" type="datetimeFigureOut">
              <a:rPr lang="en-US" smtClean="0"/>
              <a:t>3/31/2014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211B58-49A7-4684-ADB6-E8A8CDB1E97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7A5BA4F-059F-4094-B883-5688B229C984}"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7C747927-C06F-4B98-A334-D434984F42D1}"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822216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088498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9575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499014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84407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25565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26224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4185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10300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8316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E42ABDAC-99BE-43D3-868C-E3E853BA7CA8}" type="datetimeFigureOut">
              <a:rPr lang="en-US" smtClean="0"/>
              <a:t>3/31/2014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211B58-49A7-4684-ADB6-E8A8CDB1E97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89020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334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53694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7088275"/>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3/31/2014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371503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a:solidFill>
                  <a:srgbClr val="FFFF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20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3/31/2014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849133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a:solidFill>
                  <a:srgbClr val="FFFF00"/>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3/31/2014</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41767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a:solidFill>
                  <a:srgbClr val="FFFF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3/31/2014</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183011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3/31/2014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613614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pic>
        <p:nvPicPr>
          <p:cNvPr id="5" name="Picture 3" descr="D:\FRONTPAGE THEMES\NATURE\ANABNR2.PNG"/>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68613" name="Rectangle 5"/>
          <p:cNvSpPr>
            <a:spLocks noGrp="1" noChangeArrowheads="1"/>
          </p:cNvSpPr>
          <p:nvPr>
            <p:ph type="ctrTitle"/>
          </p:nvPr>
        </p:nvSpPr>
        <p:spPr>
          <a:xfrm>
            <a:off x="1143000" y="1981200"/>
            <a:ext cx="7772400" cy="1143000"/>
          </a:xfrm>
        </p:spPr>
        <p:txBody>
          <a:bodyPr/>
          <a:lstStyle>
            <a:lvl1pPr>
              <a:defRPr/>
            </a:lvl1pPr>
          </a:lstStyle>
          <a:p>
            <a:pPr lvl="0"/>
            <a:r>
              <a:rPr lang="en-US" noProof="0" smtClean="0"/>
              <a:t>Click to edit Master title style</a:t>
            </a:r>
          </a:p>
        </p:txBody>
      </p:sp>
      <p:sp>
        <p:nvSpPr>
          <p:cNvPr id="68614" name="Rectangle 6"/>
          <p:cNvSpPr>
            <a:spLocks noGrp="1" noChangeArrowheads="1"/>
          </p:cNvSpPr>
          <p:nvPr>
            <p:ph type="subTitle" idx="1"/>
          </p:nvPr>
        </p:nvSpPr>
        <p:spPr>
          <a:xfrm>
            <a:off x="2038350" y="4351338"/>
            <a:ext cx="6400800" cy="1371600"/>
          </a:xfrm>
        </p:spPr>
        <p:txBody>
          <a:bodyPr/>
          <a:lstStyle>
            <a:lvl1pPr marL="0" indent="0">
              <a:buFont typeface="Wingdings" pitchFamily="2" charset="2"/>
              <a:buNone/>
              <a:defRPr/>
            </a:lvl1pPr>
          </a:lstStyle>
          <a:p>
            <a:pPr lvl="0"/>
            <a:r>
              <a:rPr lang="en-US" noProof="0" smtClean="0"/>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8571057F-500D-4B38-A1DF-6CDF130C716E}" type="slidenum">
              <a:rPr lang="en-US">
                <a:solidFill>
                  <a:srgbClr val="2A3D7A"/>
                </a:solidFill>
              </a:rPr>
              <a:pPr>
                <a:defRPr/>
              </a:pPr>
              <a:t>‹#›</a:t>
            </a:fld>
            <a:endParaRPr lang="en-US">
              <a:solidFill>
                <a:srgbClr val="2A3D7A"/>
              </a:solidFill>
            </a:endParaRPr>
          </a:p>
        </p:txBody>
      </p:sp>
    </p:spTree>
    <p:extLst>
      <p:ext uri="{BB962C8B-B14F-4D97-AF65-F5344CB8AC3E}">
        <p14:creationId xmlns:p14="http://schemas.microsoft.com/office/powerpoint/2010/main" val="28418415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BC14E03-C251-4F66-BC51-68BE13187201}"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157778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E42ABDAC-99BE-43D3-868C-E3E853BA7CA8}" type="datetimeFigureOut">
              <a:rPr lang="en-US" smtClean="0"/>
              <a:t>3/31/2014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11B58-49A7-4684-ADB6-E8A8CDB1E971}"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5BA59FF-837F-42F4-8A88-10E2152CAE53}"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2530195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1653CAC-842D-4D65-9E1A-32B7E4042CEB}"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2492513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DCD3CBF-6449-4C92-87E4-EDAA99977727}"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923217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9862D703-BA4D-4729-9850-170B1C09D3F6}"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7581039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330B5CBD-02EE-40B4-8A26-6FE9C56EFEC8}"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3951525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EE0ADB4-2AE7-483E-B695-8F01FDE3CCDD}"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6391252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369714-2CDE-4059-842D-58F104FDFF05}"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7149305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FC4A51D-835F-423C-ACBA-51F43BD02409}"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9169301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812BD3F-A75E-41A2-AB0D-29C0ED1D05A0}"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7795054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59FB416-ADCF-4A09-9636-3BEC3CEAAE1B}"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4247305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2ABDAC-99BE-43D3-868C-E3E853BA7CA8}" type="datetimeFigureOut">
              <a:rPr lang="en-US" smtClean="0"/>
              <a:t>3/31/2014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11B58-49A7-4684-ADB6-E8A8CDB1E971}"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1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49.xml"/><Relationship Id="rId7" Type="http://schemas.openxmlformats.org/officeDocument/2006/relationships/image" Target="../media/image9.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theme" Target="../theme/theme6.xml"/><Relationship Id="rId9"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1.jpe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theme" Target="../theme/theme9.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E42ABDAC-99BE-43D3-868C-E3E853BA7CA8}" type="datetimeFigureOut">
              <a:rPr lang="en-US" smtClean="0"/>
              <a:t>3/31/2014</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41211B58-49A7-4684-ADB6-E8A8CDB1E971}"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7591" name="Rectangle 7"/>
          <p:cNvSpPr>
            <a:spLocks noGrp="1" noChangeArrowheads="1"/>
          </p:cNvSpPr>
          <p:nvPr>
            <p:ph type="dt" sz="half" idx="2"/>
          </p:nvPr>
        </p:nvSpPr>
        <p:spPr bwMode="auto">
          <a:xfrm>
            <a:off x="1066800" y="64135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2"/>
                </a:solidFill>
              </a:defRPr>
            </a:lvl1pPr>
          </a:lstStyle>
          <a:p>
            <a:pPr fontAlgn="base">
              <a:spcBef>
                <a:spcPct val="0"/>
              </a:spcBef>
              <a:spcAft>
                <a:spcPct val="0"/>
              </a:spcAft>
              <a:defRPr/>
            </a:pPr>
            <a:endParaRPr lang="en-US">
              <a:solidFill>
                <a:srgbClr val="2A3D7A"/>
              </a:solidFill>
            </a:endParaRPr>
          </a:p>
        </p:txBody>
      </p:sp>
      <p:sp>
        <p:nvSpPr>
          <p:cNvPr id="67592" name="Rectangle 8"/>
          <p:cNvSpPr>
            <a:spLocks noGrp="1" noChangeArrowheads="1"/>
          </p:cNvSpPr>
          <p:nvPr>
            <p:ph type="ftr" sz="quarter" idx="3"/>
          </p:nvPr>
        </p:nvSpPr>
        <p:spPr bwMode="auto">
          <a:xfrm>
            <a:off x="3429000" y="64135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2"/>
                </a:solidFill>
              </a:defRPr>
            </a:lvl1pPr>
          </a:lstStyle>
          <a:p>
            <a:pPr fontAlgn="base">
              <a:spcBef>
                <a:spcPct val="0"/>
              </a:spcBef>
              <a:spcAft>
                <a:spcPct val="0"/>
              </a:spcAft>
              <a:defRPr/>
            </a:pPr>
            <a:endParaRPr lang="en-US">
              <a:solidFill>
                <a:srgbClr val="2A3D7A"/>
              </a:solidFill>
            </a:endParaRPr>
          </a:p>
        </p:txBody>
      </p:sp>
      <p:pic>
        <p:nvPicPr>
          <p:cNvPr id="1033" name="Picture 9" descr="C:\Wendy\anabnr2.GIF"/>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67595" name="Rectangle 11"/>
          <p:cNvSpPr>
            <a:spLocks noGrp="1" noChangeArrowheads="1"/>
          </p:cNvSpPr>
          <p:nvPr>
            <p:ph type="sldNum" sz="quarter" idx="4"/>
          </p:nvPr>
        </p:nvSpPr>
        <p:spPr bwMode="auto">
          <a:xfrm>
            <a:off x="8229600" y="64135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fontAlgn="base">
              <a:spcBef>
                <a:spcPct val="0"/>
              </a:spcBef>
              <a:spcAft>
                <a:spcPct val="0"/>
              </a:spcAft>
              <a:defRPr/>
            </a:pPr>
            <a:fld id="{AF9986FB-A3DD-44F3-8E64-2E2B3199E470}" type="slidenum">
              <a:rPr lang="en-US" sz="2400">
                <a:solidFill>
                  <a:srgbClr val="2A3D7A"/>
                </a:solidFill>
              </a:rPr>
              <a:pPr fontAlgn="base">
                <a:spcBef>
                  <a:spcPct val="0"/>
                </a:spcBef>
                <a:spcAft>
                  <a:spcPct val="0"/>
                </a:spcAft>
                <a:defRPr/>
              </a:pPr>
              <a:t>‹#›</a:t>
            </a:fld>
            <a:endParaRPr lang="en-US" sz="1400">
              <a:solidFill>
                <a:srgbClr val="2A3D7A"/>
              </a:solidFill>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15826415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457200" indent="-457200" algn="l" rtl="0" eaLnBrk="0" fontAlgn="base" hangingPunct="0">
        <a:spcBef>
          <a:spcPct val="20000"/>
        </a:spcBef>
        <a:spcAft>
          <a:spcPct val="0"/>
        </a:spcAft>
        <a:buClr>
          <a:srgbClr val="A50021"/>
        </a:buClr>
        <a:buSzPct val="75000"/>
        <a:buFont typeface="Wingdings" pitchFamily="2" charset="2"/>
        <a:buChar char="n"/>
        <a:defRPr sz="3200">
          <a:solidFill>
            <a:schemeClr val="tx1"/>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0013" indent="-228600" algn="l" rtl="0" eaLnBrk="0" fontAlgn="base" hangingPunct="0">
        <a:spcBef>
          <a:spcPct val="20000"/>
        </a:spcBef>
        <a:spcAft>
          <a:spcPct val="0"/>
        </a:spcAft>
        <a:buClr>
          <a:srgbClr val="666699"/>
        </a:buClr>
        <a:buSzPct val="70000"/>
        <a:buFont typeface="Wingdings" pitchFamily="2" charset="2"/>
        <a:buChar char="n"/>
        <a:defRPr sz="2400">
          <a:solidFill>
            <a:schemeClr val="tx1"/>
          </a:solidFill>
          <a:latin typeface="+mn-lt"/>
        </a:defRPr>
      </a:lvl3pPr>
      <a:lvl4pPr marL="1712913" indent="-228600" algn="l" rtl="0" eaLnBrk="0" fontAlgn="base" hangingPunct="0">
        <a:spcBef>
          <a:spcPct val="20000"/>
        </a:spcBef>
        <a:spcAft>
          <a:spcPct val="0"/>
        </a:spcAft>
        <a:buSzPct val="6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7591" name="Rectangle 7"/>
          <p:cNvSpPr>
            <a:spLocks noGrp="1" noChangeArrowheads="1"/>
          </p:cNvSpPr>
          <p:nvPr>
            <p:ph type="dt" sz="half" idx="2"/>
          </p:nvPr>
        </p:nvSpPr>
        <p:spPr bwMode="auto">
          <a:xfrm>
            <a:off x="1066800" y="64135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2"/>
                </a:solidFill>
              </a:defRPr>
            </a:lvl1pPr>
          </a:lstStyle>
          <a:p>
            <a:pPr fontAlgn="base">
              <a:spcBef>
                <a:spcPct val="0"/>
              </a:spcBef>
              <a:spcAft>
                <a:spcPct val="0"/>
              </a:spcAft>
              <a:defRPr/>
            </a:pPr>
            <a:endParaRPr lang="en-US">
              <a:solidFill>
                <a:srgbClr val="2A3D7A"/>
              </a:solidFill>
            </a:endParaRPr>
          </a:p>
        </p:txBody>
      </p:sp>
      <p:sp>
        <p:nvSpPr>
          <p:cNvPr id="67592" name="Rectangle 8"/>
          <p:cNvSpPr>
            <a:spLocks noGrp="1" noChangeArrowheads="1"/>
          </p:cNvSpPr>
          <p:nvPr>
            <p:ph type="ftr" sz="quarter" idx="3"/>
          </p:nvPr>
        </p:nvSpPr>
        <p:spPr bwMode="auto">
          <a:xfrm>
            <a:off x="3429000" y="64135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2"/>
                </a:solidFill>
              </a:defRPr>
            </a:lvl1pPr>
          </a:lstStyle>
          <a:p>
            <a:pPr fontAlgn="base">
              <a:spcBef>
                <a:spcPct val="0"/>
              </a:spcBef>
              <a:spcAft>
                <a:spcPct val="0"/>
              </a:spcAft>
              <a:defRPr/>
            </a:pPr>
            <a:endParaRPr lang="en-US">
              <a:solidFill>
                <a:srgbClr val="2A3D7A"/>
              </a:solidFill>
            </a:endParaRPr>
          </a:p>
        </p:txBody>
      </p:sp>
      <p:pic>
        <p:nvPicPr>
          <p:cNvPr id="1033" name="Picture 9" descr="C:\Wendy\anabnr2.GIF"/>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67595" name="Rectangle 11"/>
          <p:cNvSpPr>
            <a:spLocks noGrp="1" noChangeArrowheads="1"/>
          </p:cNvSpPr>
          <p:nvPr>
            <p:ph type="sldNum" sz="quarter" idx="4"/>
          </p:nvPr>
        </p:nvSpPr>
        <p:spPr bwMode="auto">
          <a:xfrm>
            <a:off x="8229600" y="64135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fontAlgn="base">
              <a:spcBef>
                <a:spcPct val="0"/>
              </a:spcBef>
              <a:spcAft>
                <a:spcPct val="0"/>
              </a:spcAft>
              <a:defRPr/>
            </a:pPr>
            <a:fld id="{AF9986FB-A3DD-44F3-8E64-2E2B3199E470}" type="slidenum">
              <a:rPr lang="en-US" sz="2400">
                <a:solidFill>
                  <a:srgbClr val="2A3D7A"/>
                </a:solidFill>
              </a:rPr>
              <a:pPr fontAlgn="base">
                <a:spcBef>
                  <a:spcPct val="0"/>
                </a:spcBef>
                <a:spcAft>
                  <a:spcPct val="0"/>
                </a:spcAft>
                <a:defRPr/>
              </a:pPr>
              <a:t>‹#›</a:t>
            </a:fld>
            <a:endParaRPr lang="en-US" sz="1400">
              <a:solidFill>
                <a:srgbClr val="2A3D7A"/>
              </a:solidFill>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5854774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457200" indent="-457200" algn="l" rtl="0" eaLnBrk="0" fontAlgn="base" hangingPunct="0">
        <a:spcBef>
          <a:spcPct val="20000"/>
        </a:spcBef>
        <a:spcAft>
          <a:spcPct val="0"/>
        </a:spcAft>
        <a:buClr>
          <a:srgbClr val="A50021"/>
        </a:buClr>
        <a:buSzPct val="75000"/>
        <a:buFont typeface="Wingdings" pitchFamily="2" charset="2"/>
        <a:buChar char="n"/>
        <a:defRPr sz="3200">
          <a:solidFill>
            <a:schemeClr val="tx1"/>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0013" indent="-228600" algn="l" rtl="0" eaLnBrk="0" fontAlgn="base" hangingPunct="0">
        <a:spcBef>
          <a:spcPct val="20000"/>
        </a:spcBef>
        <a:spcAft>
          <a:spcPct val="0"/>
        </a:spcAft>
        <a:buClr>
          <a:srgbClr val="666699"/>
        </a:buClr>
        <a:buSzPct val="70000"/>
        <a:buFont typeface="Wingdings" pitchFamily="2" charset="2"/>
        <a:buChar char="n"/>
        <a:defRPr sz="2400">
          <a:solidFill>
            <a:schemeClr val="tx1"/>
          </a:solidFill>
          <a:latin typeface="+mn-lt"/>
        </a:defRPr>
      </a:lvl3pPr>
      <a:lvl4pPr marL="1712913" indent="-228600" algn="l" rtl="0" eaLnBrk="0" fontAlgn="base" hangingPunct="0">
        <a:spcBef>
          <a:spcPct val="20000"/>
        </a:spcBef>
        <a:spcAft>
          <a:spcPct val="0"/>
        </a:spcAft>
        <a:buSzPct val="6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pPr>
              <a:defRPr/>
            </a:pPr>
            <a:fld id="{C7A5BA4F-059F-4094-B883-5688B229C984}"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pPr>
              <a:defRPr/>
            </a:pPr>
            <a:fld id="{7C747927-C06F-4B98-A334-D434984F42D1}"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87713142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F294B-EF91-404D-9F58-ECE80EF3608C}"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20" name="Title Placeholder 1"/>
          <p:cNvSpPr txBox="1">
            <a:spLocks/>
          </p:cNvSpPr>
          <p:nvPr userDrawn="1"/>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Click to edit Master title style</a:t>
            </a:r>
            <a:endParaRPr lang="en-US">
              <a:solidFill>
                <a:prstClr val="black"/>
              </a:solidFill>
            </a:endParaRPr>
          </a:p>
        </p:txBody>
      </p:sp>
      <p:sp>
        <p:nvSpPr>
          <p:cNvPr id="21" name="Text Placeholder 2"/>
          <p:cNvSpPr txBox="1">
            <a:spLocks/>
          </p:cNvSpPr>
          <p:nvPr userDrawn="1"/>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solidFill>
                  <a:prstClr val="black"/>
                </a:solidFill>
              </a:rPr>
              <a:t>Click to edit Master text styles</a:t>
            </a:r>
          </a:p>
          <a:p>
            <a:pPr lvl="1"/>
            <a:r>
              <a:rPr lang="en-US" smtClean="0">
                <a:solidFill>
                  <a:prstClr val="black"/>
                </a:solidFill>
              </a:rPr>
              <a:t>Second level</a:t>
            </a:r>
          </a:p>
          <a:p>
            <a:pPr lvl="2"/>
            <a:r>
              <a:rPr lang="en-US" smtClean="0">
                <a:solidFill>
                  <a:prstClr val="black"/>
                </a:solidFill>
              </a:rPr>
              <a:t>Third level</a:t>
            </a:r>
          </a:p>
          <a:p>
            <a:pPr lvl="3"/>
            <a:r>
              <a:rPr lang="en-US" smtClean="0">
                <a:solidFill>
                  <a:prstClr val="black"/>
                </a:solidFill>
              </a:rPr>
              <a:t>Fourth level</a:t>
            </a:r>
          </a:p>
          <a:p>
            <a:pPr lvl="4"/>
            <a:r>
              <a:rPr lang="en-US" smtClean="0">
                <a:solidFill>
                  <a:prstClr val="black"/>
                </a:solidFill>
              </a:rPr>
              <a:t>Fifth level</a:t>
            </a:r>
            <a:endParaRPr lang="en-US">
              <a:solidFill>
                <a:prstClr val="black"/>
              </a:solidFill>
            </a:endParaRPr>
          </a:p>
        </p:txBody>
      </p:sp>
      <p:sp>
        <p:nvSpPr>
          <p:cNvPr id="22"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ADFF294B-EF91-404D-9F58-ECE80EF3608C}" type="datetimeFigureOut">
              <a:rPr lang="en-US" smtClean="0">
                <a:solidFill>
                  <a:prstClr val="black">
                    <a:tint val="75000"/>
                  </a:prstClr>
                </a:solidFill>
              </a:rPr>
              <a:pPr defTabSz="457200"/>
              <a:t>3/31/2014</a:t>
            </a:fld>
            <a:endParaRPr lang="en-US">
              <a:solidFill>
                <a:prstClr val="black">
                  <a:tint val="75000"/>
                </a:prstClr>
              </a:solidFill>
            </a:endParaRPr>
          </a:p>
        </p:txBody>
      </p:sp>
      <p:sp>
        <p:nvSpPr>
          <p:cNvPr id="23"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10230780-F03A-42B7-8407-0F8FCE93C9CD}" type="slidenum">
              <a:rPr lang="en-US" smtClean="0">
                <a:solidFill>
                  <a:prstClr val="black">
                    <a:tint val="75000"/>
                  </a:prstClr>
                </a:solidFill>
              </a:rPr>
              <a:pPr defTabSz="457200"/>
              <a:t>‹#›</a:t>
            </a:fld>
            <a:endParaRPr lang="en-US">
              <a:solidFill>
                <a:prstClr val="black">
                  <a:tint val="75000"/>
                </a:prstClr>
              </a:solidFill>
            </a:endParaRPr>
          </a:p>
        </p:txBody>
      </p:sp>
      <p:sp>
        <p:nvSpPr>
          <p:cNvPr id="24" name="Rectangle 23"/>
          <p:cNvSpPr/>
          <p:nvPr userDrawn="1"/>
        </p:nvSpPr>
        <p:spPr>
          <a:xfrm>
            <a:off x="16933" y="-76200"/>
            <a:ext cx="9144000" cy="6858000"/>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6" name="Wave 25"/>
          <p:cNvSpPr/>
          <p:nvPr userDrawn="1"/>
        </p:nvSpPr>
        <p:spPr>
          <a:xfrm flipH="1">
            <a:off x="0" y="3439988"/>
            <a:ext cx="9144000" cy="3251985"/>
          </a:xfrm>
          <a:prstGeom prst="wave">
            <a:avLst/>
          </a:prstGeom>
          <a:solidFill>
            <a:schemeClr val="accent2">
              <a:lumMod val="20000"/>
              <a:lumOff val="8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7" name="Wave 26"/>
          <p:cNvSpPr/>
          <p:nvPr userDrawn="1"/>
        </p:nvSpPr>
        <p:spPr>
          <a:xfrm>
            <a:off x="0" y="3744616"/>
            <a:ext cx="9144000" cy="3251985"/>
          </a:xfrm>
          <a:prstGeom prst="wave">
            <a:avLst/>
          </a:prstGeom>
          <a:solidFill>
            <a:schemeClr val="bg1">
              <a:lumMod val="95000"/>
              <a:alpha val="46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8" name="Rectangle 27"/>
          <p:cNvSpPr/>
          <p:nvPr userDrawn="1"/>
        </p:nvSpPr>
        <p:spPr>
          <a:xfrm>
            <a:off x="0" y="5867400"/>
            <a:ext cx="9144000" cy="990601"/>
          </a:xfrm>
          <a:prstGeom prst="rect">
            <a:avLst/>
          </a:prstGeom>
          <a:solidFill>
            <a:srgbClr val="0422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4" name="Picture 13" descr="extension-mark-white-short.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8100" y="6205580"/>
            <a:ext cx="2413000" cy="627020"/>
          </a:xfrm>
          <a:prstGeom prst="rect">
            <a:avLst/>
          </a:prstGeom>
        </p:spPr>
      </p:pic>
    </p:spTree>
    <p:extLst>
      <p:ext uri="{BB962C8B-B14F-4D97-AF65-F5344CB8AC3E}">
        <p14:creationId xmlns:p14="http://schemas.microsoft.com/office/powerpoint/2010/main" val="196541831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F294B-EF91-404D-9F58-ECE80EF3608C}"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20" name="Title Placeholder 1"/>
          <p:cNvSpPr txBox="1">
            <a:spLocks/>
          </p:cNvSpPr>
          <p:nvPr userDrawn="1"/>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Click to edit Master title style</a:t>
            </a:r>
            <a:endParaRPr lang="en-US">
              <a:solidFill>
                <a:prstClr val="black"/>
              </a:solidFill>
            </a:endParaRPr>
          </a:p>
        </p:txBody>
      </p:sp>
      <p:sp>
        <p:nvSpPr>
          <p:cNvPr id="21" name="Text Placeholder 2"/>
          <p:cNvSpPr txBox="1">
            <a:spLocks/>
          </p:cNvSpPr>
          <p:nvPr userDrawn="1"/>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solidFill>
                  <a:prstClr val="black"/>
                </a:solidFill>
              </a:rPr>
              <a:t>Click to edit Master text styles</a:t>
            </a:r>
          </a:p>
          <a:p>
            <a:pPr lvl="1"/>
            <a:r>
              <a:rPr lang="en-US" smtClean="0">
                <a:solidFill>
                  <a:prstClr val="black"/>
                </a:solidFill>
              </a:rPr>
              <a:t>Second level</a:t>
            </a:r>
          </a:p>
          <a:p>
            <a:pPr lvl="2"/>
            <a:r>
              <a:rPr lang="en-US" smtClean="0">
                <a:solidFill>
                  <a:prstClr val="black"/>
                </a:solidFill>
              </a:rPr>
              <a:t>Third level</a:t>
            </a:r>
          </a:p>
          <a:p>
            <a:pPr lvl="3"/>
            <a:r>
              <a:rPr lang="en-US" smtClean="0">
                <a:solidFill>
                  <a:prstClr val="black"/>
                </a:solidFill>
              </a:rPr>
              <a:t>Fourth level</a:t>
            </a:r>
          </a:p>
          <a:p>
            <a:pPr lvl="4"/>
            <a:r>
              <a:rPr lang="en-US" smtClean="0">
                <a:solidFill>
                  <a:prstClr val="black"/>
                </a:solidFill>
              </a:rPr>
              <a:t>Fifth level</a:t>
            </a:r>
            <a:endParaRPr lang="en-US">
              <a:solidFill>
                <a:prstClr val="black"/>
              </a:solidFill>
            </a:endParaRPr>
          </a:p>
        </p:txBody>
      </p:sp>
      <p:sp>
        <p:nvSpPr>
          <p:cNvPr id="22"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ADFF294B-EF91-404D-9F58-ECE80EF3608C}" type="datetimeFigureOut">
              <a:rPr lang="en-US" smtClean="0">
                <a:solidFill>
                  <a:prstClr val="black">
                    <a:tint val="75000"/>
                  </a:prstClr>
                </a:solidFill>
              </a:rPr>
              <a:pPr defTabSz="457200"/>
              <a:t>3/31/2014</a:t>
            </a:fld>
            <a:endParaRPr lang="en-US">
              <a:solidFill>
                <a:prstClr val="black">
                  <a:tint val="75000"/>
                </a:prstClr>
              </a:solidFill>
            </a:endParaRPr>
          </a:p>
        </p:txBody>
      </p:sp>
      <p:sp>
        <p:nvSpPr>
          <p:cNvPr id="23"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10230780-F03A-42B7-8407-0F8FCE93C9CD}" type="slidenum">
              <a:rPr lang="en-US" smtClean="0">
                <a:solidFill>
                  <a:prstClr val="black">
                    <a:tint val="75000"/>
                  </a:prstClr>
                </a:solidFill>
              </a:rPr>
              <a:pPr defTabSz="457200"/>
              <a:t>‹#›</a:t>
            </a:fld>
            <a:endParaRPr lang="en-US">
              <a:solidFill>
                <a:prstClr val="black">
                  <a:tint val="75000"/>
                </a:prstClr>
              </a:solidFill>
            </a:endParaRPr>
          </a:p>
        </p:txBody>
      </p:sp>
      <p:sp>
        <p:nvSpPr>
          <p:cNvPr id="24" name="Rectangle 23"/>
          <p:cNvSpPr/>
          <p:nvPr userDrawn="1"/>
        </p:nvSpPr>
        <p:spPr>
          <a:xfrm>
            <a:off x="16933" y="-76200"/>
            <a:ext cx="9144000" cy="6858000"/>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6" name="Wave 25"/>
          <p:cNvSpPr/>
          <p:nvPr userDrawn="1"/>
        </p:nvSpPr>
        <p:spPr>
          <a:xfrm flipH="1">
            <a:off x="0" y="3439988"/>
            <a:ext cx="9144000" cy="3251985"/>
          </a:xfrm>
          <a:prstGeom prst="wave">
            <a:avLst/>
          </a:prstGeom>
          <a:solidFill>
            <a:schemeClr val="accent2">
              <a:lumMod val="20000"/>
              <a:lumOff val="8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7" name="Wave 26"/>
          <p:cNvSpPr/>
          <p:nvPr userDrawn="1"/>
        </p:nvSpPr>
        <p:spPr>
          <a:xfrm>
            <a:off x="0" y="3744616"/>
            <a:ext cx="9144000" cy="3251985"/>
          </a:xfrm>
          <a:prstGeom prst="wave">
            <a:avLst/>
          </a:prstGeom>
          <a:solidFill>
            <a:schemeClr val="bg1">
              <a:lumMod val="95000"/>
              <a:alpha val="46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8" name="Rectangle 27"/>
          <p:cNvSpPr/>
          <p:nvPr userDrawn="1"/>
        </p:nvSpPr>
        <p:spPr>
          <a:xfrm>
            <a:off x="0" y="5867400"/>
            <a:ext cx="9144000" cy="990601"/>
          </a:xfrm>
          <a:prstGeom prst="rect">
            <a:avLst/>
          </a:prstGeom>
          <a:solidFill>
            <a:srgbClr val="0422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4" name="Picture 13" descr="extension-mark-white-short.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8100" y="6205580"/>
            <a:ext cx="2413000" cy="627020"/>
          </a:xfrm>
          <a:prstGeom prst="rect">
            <a:avLst/>
          </a:prstGeom>
        </p:spPr>
      </p:pic>
    </p:spTree>
    <p:extLst>
      <p:ext uri="{BB962C8B-B14F-4D97-AF65-F5344CB8AC3E}">
        <p14:creationId xmlns:p14="http://schemas.microsoft.com/office/powerpoint/2010/main" val="203191095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F294B-EF91-404D-9F58-ECE80EF3608C}" type="datetimeFigureOut">
              <a:rPr lang="en-US" smtClean="0">
                <a:solidFill>
                  <a:prstClr val="black">
                    <a:tint val="75000"/>
                  </a:prstClr>
                </a:solidFill>
              </a:rPr>
              <a:pPr/>
              <a:t>3/31/2014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20" name="Title Placeholder 1"/>
          <p:cNvSpPr txBox="1">
            <a:spLocks/>
          </p:cNvSpPr>
          <p:nvPr userDrawn="1"/>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Click to edit Master title style</a:t>
            </a:r>
            <a:endParaRPr lang="en-US">
              <a:solidFill>
                <a:prstClr val="black"/>
              </a:solidFill>
            </a:endParaRPr>
          </a:p>
        </p:txBody>
      </p:sp>
      <p:sp>
        <p:nvSpPr>
          <p:cNvPr id="21" name="Text Placeholder 2"/>
          <p:cNvSpPr txBox="1">
            <a:spLocks/>
          </p:cNvSpPr>
          <p:nvPr userDrawn="1"/>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solidFill>
                  <a:prstClr val="black"/>
                </a:solidFill>
              </a:rPr>
              <a:t>Click to edit Master text styles</a:t>
            </a:r>
          </a:p>
          <a:p>
            <a:pPr lvl="1"/>
            <a:r>
              <a:rPr lang="en-US" smtClean="0">
                <a:solidFill>
                  <a:prstClr val="black"/>
                </a:solidFill>
              </a:rPr>
              <a:t>Second level</a:t>
            </a:r>
          </a:p>
          <a:p>
            <a:pPr lvl="2"/>
            <a:r>
              <a:rPr lang="en-US" smtClean="0">
                <a:solidFill>
                  <a:prstClr val="black"/>
                </a:solidFill>
              </a:rPr>
              <a:t>Third level</a:t>
            </a:r>
          </a:p>
          <a:p>
            <a:pPr lvl="3"/>
            <a:r>
              <a:rPr lang="en-US" smtClean="0">
                <a:solidFill>
                  <a:prstClr val="black"/>
                </a:solidFill>
              </a:rPr>
              <a:t>Fourth level</a:t>
            </a:r>
          </a:p>
          <a:p>
            <a:pPr lvl="4"/>
            <a:r>
              <a:rPr lang="en-US" smtClean="0">
                <a:solidFill>
                  <a:prstClr val="black"/>
                </a:solidFill>
              </a:rPr>
              <a:t>Fifth level</a:t>
            </a:r>
            <a:endParaRPr lang="en-US">
              <a:solidFill>
                <a:prstClr val="black"/>
              </a:solidFill>
            </a:endParaRPr>
          </a:p>
        </p:txBody>
      </p:sp>
      <p:sp>
        <p:nvSpPr>
          <p:cNvPr id="22"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ADFF294B-EF91-404D-9F58-ECE80EF3608C}" type="datetimeFigureOut">
              <a:rPr lang="en-US" smtClean="0">
                <a:solidFill>
                  <a:prstClr val="black">
                    <a:tint val="75000"/>
                  </a:prstClr>
                </a:solidFill>
              </a:rPr>
              <a:pPr defTabSz="457200"/>
              <a:t>3/31/2014</a:t>
            </a:fld>
            <a:endParaRPr lang="en-US">
              <a:solidFill>
                <a:prstClr val="black">
                  <a:tint val="75000"/>
                </a:prstClr>
              </a:solidFill>
            </a:endParaRPr>
          </a:p>
        </p:txBody>
      </p:sp>
      <p:sp>
        <p:nvSpPr>
          <p:cNvPr id="23"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10230780-F03A-42B7-8407-0F8FCE93C9CD}" type="slidenum">
              <a:rPr lang="en-US" smtClean="0">
                <a:solidFill>
                  <a:prstClr val="black">
                    <a:tint val="75000"/>
                  </a:prstClr>
                </a:solidFill>
              </a:rPr>
              <a:pPr defTabSz="457200"/>
              <a:t>‹#›</a:t>
            </a:fld>
            <a:endParaRPr lang="en-US">
              <a:solidFill>
                <a:prstClr val="black">
                  <a:tint val="75000"/>
                </a:prstClr>
              </a:solidFill>
            </a:endParaRPr>
          </a:p>
        </p:txBody>
      </p:sp>
      <p:sp>
        <p:nvSpPr>
          <p:cNvPr id="24" name="Rectangle 23"/>
          <p:cNvSpPr/>
          <p:nvPr userDrawn="1"/>
        </p:nvSpPr>
        <p:spPr>
          <a:xfrm>
            <a:off x="16933" y="-76200"/>
            <a:ext cx="9144000" cy="6858000"/>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5" name="Rectangle 24"/>
          <p:cNvSpPr/>
          <p:nvPr userDrawn="1"/>
        </p:nvSpPr>
        <p:spPr>
          <a:xfrm>
            <a:off x="0" y="-76200"/>
            <a:ext cx="9144000" cy="733167"/>
          </a:xfrm>
          <a:prstGeom prst="rect">
            <a:avLst/>
          </a:prstGeom>
          <a:solidFill>
            <a:srgbClr val="0422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Wave 25"/>
          <p:cNvSpPr/>
          <p:nvPr userDrawn="1"/>
        </p:nvSpPr>
        <p:spPr>
          <a:xfrm flipH="1">
            <a:off x="0" y="3439988"/>
            <a:ext cx="9144000" cy="3251985"/>
          </a:xfrm>
          <a:prstGeom prst="wave">
            <a:avLst/>
          </a:prstGeom>
          <a:solidFill>
            <a:schemeClr val="accent2">
              <a:lumMod val="20000"/>
              <a:lumOff val="8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7" name="Wave 26"/>
          <p:cNvSpPr/>
          <p:nvPr userDrawn="1"/>
        </p:nvSpPr>
        <p:spPr>
          <a:xfrm>
            <a:off x="0" y="3744616"/>
            <a:ext cx="9144000" cy="3251985"/>
          </a:xfrm>
          <a:prstGeom prst="wave">
            <a:avLst/>
          </a:prstGeom>
          <a:solidFill>
            <a:schemeClr val="bg1">
              <a:lumMod val="95000"/>
              <a:alpha val="46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8" name="Rectangle 27"/>
          <p:cNvSpPr/>
          <p:nvPr userDrawn="1"/>
        </p:nvSpPr>
        <p:spPr>
          <a:xfrm>
            <a:off x="0" y="5867400"/>
            <a:ext cx="9144000" cy="990601"/>
          </a:xfrm>
          <a:prstGeom prst="rect">
            <a:avLst/>
          </a:prstGeom>
          <a:solidFill>
            <a:srgbClr val="0422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nvGrpSpPr>
          <p:cNvPr id="29" name="Group 28"/>
          <p:cNvGrpSpPr/>
          <p:nvPr userDrawn="1"/>
        </p:nvGrpSpPr>
        <p:grpSpPr>
          <a:xfrm>
            <a:off x="4495800" y="6096000"/>
            <a:ext cx="4432100" cy="614065"/>
            <a:chOff x="4572000" y="6096000"/>
            <a:chExt cx="4432100" cy="614065"/>
          </a:xfrm>
        </p:grpSpPr>
        <p:pic>
          <p:nvPicPr>
            <p:cNvPr id="30" name="Picture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0668" y="6096000"/>
              <a:ext cx="2434764" cy="177271"/>
            </a:xfrm>
            <a:prstGeom prst="rect">
              <a:avLst/>
            </a:prstGeom>
          </p:spPr>
        </p:pic>
        <p:sp>
          <p:nvSpPr>
            <p:cNvPr id="31" name="TextBox 30"/>
            <p:cNvSpPr txBox="1"/>
            <p:nvPr/>
          </p:nvSpPr>
          <p:spPr>
            <a:xfrm>
              <a:off x="4572000" y="6248400"/>
              <a:ext cx="4432100" cy="461665"/>
            </a:xfrm>
            <a:prstGeom prst="rect">
              <a:avLst/>
            </a:prstGeom>
            <a:noFill/>
          </p:spPr>
          <p:txBody>
            <a:bodyPr wrap="square" rtlCol="0">
              <a:spAutoFit/>
            </a:bodyPr>
            <a:lstStyle/>
            <a:p>
              <a:pPr algn="ctr" defTabSz="457200"/>
              <a:r>
                <a:rPr lang="en-US" sz="2400" dirty="0" smtClean="0">
                  <a:solidFill>
                    <a:srgbClr val="629DD1">
                      <a:lumMod val="60000"/>
                      <a:lumOff val="40000"/>
                    </a:srgbClr>
                  </a:solidFill>
                  <a:latin typeface="Minion Pro Med"/>
                  <a:cs typeface="Minion Pro Med"/>
                </a:rPr>
                <a:t>Pesticide  Education  Program</a:t>
              </a:r>
              <a:endParaRPr lang="en-US" sz="2400" dirty="0">
                <a:solidFill>
                  <a:srgbClr val="629DD1">
                    <a:lumMod val="60000"/>
                    <a:lumOff val="40000"/>
                  </a:srgbClr>
                </a:solidFill>
                <a:latin typeface="Minion Pro Med"/>
                <a:cs typeface="Minion Pro Med"/>
              </a:endParaRPr>
            </a:p>
          </p:txBody>
        </p:sp>
      </p:grpSp>
      <p:grpSp>
        <p:nvGrpSpPr>
          <p:cNvPr id="32" name="Group 31"/>
          <p:cNvGrpSpPr/>
          <p:nvPr userDrawn="1"/>
        </p:nvGrpSpPr>
        <p:grpSpPr>
          <a:xfrm>
            <a:off x="152400" y="5943600"/>
            <a:ext cx="3455569" cy="778934"/>
            <a:chOff x="76200" y="5943599"/>
            <a:chExt cx="3455569" cy="778934"/>
          </a:xfrm>
        </p:grpSpPr>
        <p:pic>
          <p:nvPicPr>
            <p:cNvPr id="33" name="Picture 32" descr="BeeHive_TomB.jpg"/>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6200" y="5943599"/>
              <a:ext cx="1010576" cy="778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3" descr="BumbleBee_PPT.jpg"/>
            <p:cNvPicPr>
              <a:picLocks noChangeAspect="1"/>
            </p:cNvPicPr>
            <p:nvPr userDrawn="1"/>
          </p:nvPicPr>
          <p:blipFill>
            <a:blip r:embed="rId7" cstate="screen">
              <a:alphaModFix/>
              <a:extLst>
                <a:ext uri="{28A0092B-C50C-407E-A947-70E740481C1C}">
                  <a14:useLocalDpi xmlns:a14="http://schemas.microsoft.com/office/drawing/2010/main"/>
                </a:ext>
              </a:extLst>
            </a:blip>
            <a:stretch>
              <a:fillRect/>
            </a:stretch>
          </p:blipFill>
          <p:spPr>
            <a:xfrm>
              <a:off x="1143000" y="5943600"/>
              <a:ext cx="1155695" cy="776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 name="Picture 34" descr="Butterfly_PPT.jpg"/>
            <p:cNvPicPr>
              <a:picLocks noChangeAspect="1"/>
            </p:cNvPicPr>
            <p:nvPr userDrawn="1"/>
          </p:nvPicPr>
          <p:blipFill rotWithShape="1">
            <a:blip r:embed="rId8" cstate="screen">
              <a:alphaModFix/>
              <a:extLst>
                <a:ext uri="{28A0092B-C50C-407E-A947-70E740481C1C}">
                  <a14:useLocalDpi xmlns:a14="http://schemas.microsoft.com/office/drawing/2010/main"/>
                </a:ext>
              </a:extLst>
            </a:blip>
            <a:srcRect/>
            <a:stretch/>
          </p:blipFill>
          <p:spPr>
            <a:xfrm>
              <a:off x="2362200" y="5943600"/>
              <a:ext cx="1169569" cy="778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36" name="Picture 35" descr="extension-mark-white-short.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52400" y="-19049"/>
            <a:ext cx="2413000" cy="627020"/>
          </a:xfrm>
          <a:prstGeom prst="rect">
            <a:avLst/>
          </a:prstGeom>
        </p:spPr>
      </p:pic>
    </p:spTree>
    <p:extLst>
      <p:ext uri="{BB962C8B-B14F-4D97-AF65-F5344CB8AC3E}">
        <p14:creationId xmlns:p14="http://schemas.microsoft.com/office/powerpoint/2010/main" val="427628674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pPr>
              <a:defRPr/>
            </a:pPr>
            <a:fld id="{C7A5BA4F-059F-4094-B883-5688B229C984}" type="datetimeFigureOut">
              <a:rPr lang="en-US" smtClean="0">
                <a:solidFill>
                  <a:prstClr val="black">
                    <a:lumMod val="75000"/>
                    <a:lumOff val="25000"/>
                  </a:prstClr>
                </a:solidFill>
              </a:rPr>
              <a:pPr>
                <a:defRPr/>
              </a:pPr>
              <a:t>3/31/2014</a:t>
            </a:fld>
            <a:endParaRPr lang="en-US">
              <a:solidFill>
                <a:prstClr val="black">
                  <a:lumMod val="75000"/>
                  <a:lumOff val="2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pPr>
              <a:defRPr/>
            </a:pPr>
            <a:fld id="{7C747927-C06F-4B98-A334-D434984F42D1}"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59623556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2057400" y="533400"/>
            <a:ext cx="69342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1219200" y="1600200"/>
            <a:ext cx="77724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24652884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2" name="Holder 2"/>
          <p:cNvSpPr>
            <a:spLocks noGrp="1"/>
          </p:cNvSpPr>
          <p:nvPr>
            <p:ph type="title"/>
          </p:nvPr>
        </p:nvSpPr>
        <p:spPr>
          <a:xfrm>
            <a:off x="479309" y="23028"/>
            <a:ext cx="8185381" cy="1386205"/>
          </a:xfrm>
          <a:prstGeom prst="rect">
            <a:avLst/>
          </a:prstGeom>
        </p:spPr>
        <p:txBody>
          <a:bodyPr wrap="square" lIns="0" tIns="0" rIns="0" bIns="0">
            <a:spAutoFit/>
          </a:bodyPr>
          <a:lstStyle>
            <a:lvl1pPr>
              <a:defRPr sz="4400">
                <a:solidFill>
                  <a:srgbClr val="FFFF00"/>
                </a:solidFill>
                <a:latin typeface="Calibri"/>
                <a:cs typeface="Calibri"/>
              </a:defRPr>
            </a:lvl1pPr>
          </a:lstStyle>
          <a:p>
            <a:endParaRPr/>
          </a:p>
        </p:txBody>
      </p:sp>
      <p:sp>
        <p:nvSpPr>
          <p:cNvPr id="3" name="Holder 3"/>
          <p:cNvSpPr>
            <a:spLocks noGrp="1"/>
          </p:cNvSpPr>
          <p:nvPr>
            <p:ph type="body" idx="1"/>
          </p:nvPr>
        </p:nvSpPr>
        <p:spPr>
          <a:xfrm>
            <a:off x="900922" y="1620520"/>
            <a:ext cx="7342155" cy="3251200"/>
          </a:xfrm>
          <a:prstGeom prst="rect">
            <a:avLst/>
          </a:prstGeom>
        </p:spPr>
        <p:txBody>
          <a:bodyPr wrap="square" lIns="0" tIns="0" rIns="0" bIns="0">
            <a:spAutoFit/>
          </a:bodyPr>
          <a:lstStyle>
            <a:lvl1pPr>
              <a:defRPr sz="3200">
                <a:solidFill>
                  <a:schemeClr val="bg1"/>
                </a:solidFill>
                <a:latin typeface="Calibri"/>
                <a:cs typeface="Calibri"/>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3/31/2014</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055844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0.png"/><Relationship Id="rId2" Type="http://schemas.openxmlformats.org/officeDocument/2006/relationships/slideLayout" Target="../slideLayouts/slideLayout76.xml"/><Relationship Id="rId1" Type="http://schemas.openxmlformats.org/officeDocument/2006/relationships/tags" Target="../tags/tag18.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3" Type="http://schemas.openxmlformats.org/officeDocument/2006/relationships/hyperlink" Target="http://pesticidestewardship.org/PollinatorProtection/Documents/NAPPC.pesticide.broch.Applicators17.pdf" TargetMode="External"/><Relationship Id="rId7" Type="http://schemas.openxmlformats.org/officeDocument/2006/relationships/hyperlink" Target="http://pesticidestewardship.org/PollinatorProtection/Documents/Pollinator%20Brochure%20Oct%202012.pdf" TargetMode="Externa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hyperlink" Target="http://pesticidestewardship.org/PollinatorProtection/Documents/BeeHealth_CSRreport.pdf" TargetMode="External"/><Relationship Id="rId5" Type="http://schemas.openxmlformats.org/officeDocument/2006/relationships/hyperlink" Target="http://pesticidestewardship.org/PollinatorProtection/Documents/AA14500.pdf" TargetMode="External"/><Relationship Id="rId4" Type="http://schemas.openxmlformats.org/officeDocument/2006/relationships/hyperlink" Target="http://pesticidestewardship.org/PollinatorProtection/Documents/How%20to%20Reduce%20Bee%20Poisoning%20from%20Pesticides_PNW.pdf"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6.xml"/><Relationship Id="rId1" Type="http://schemas.openxmlformats.org/officeDocument/2006/relationships/tags" Target="../tags/tag3.xml"/><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5.xml"/><Relationship Id="rId1" Type="http://schemas.openxmlformats.org/officeDocument/2006/relationships/tags" Target="../tags/tag2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7.xml"/><Relationship Id="rId1" Type="http://schemas.openxmlformats.org/officeDocument/2006/relationships/tags" Target="../tags/tag24.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5.xml"/><Relationship Id="rId1" Type="http://schemas.openxmlformats.org/officeDocument/2006/relationships/tags" Target="../tags/tag25.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5.xml"/><Relationship Id="rId1" Type="http://schemas.openxmlformats.org/officeDocument/2006/relationships/tags" Target="../tags/tag26.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7.xml"/><Relationship Id="rId1" Type="http://schemas.openxmlformats.org/officeDocument/2006/relationships/tags" Target="../tags/tag27.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37.xml"/><Relationship Id="rId1" Type="http://schemas.openxmlformats.org/officeDocument/2006/relationships/tags" Target="../tags/tag28.xml"/><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5.xml"/><Relationship Id="rId1" Type="http://schemas.openxmlformats.org/officeDocument/2006/relationships/tags" Target="../tags/tag29.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tags" Target="../tags/tag3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6.xml"/><Relationship Id="rId1" Type="http://schemas.openxmlformats.org/officeDocument/2006/relationships/tags" Target="../tags/tag4.xml"/><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5.xml"/><Relationship Id="rId1" Type="http://schemas.openxmlformats.org/officeDocument/2006/relationships/tags" Target="../tags/tag31.xml"/><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7.xml"/><Relationship Id="rId1" Type="http://schemas.openxmlformats.org/officeDocument/2006/relationships/tags" Target="../tags/tag32.xml"/><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7.xml"/><Relationship Id="rId1" Type="http://schemas.openxmlformats.org/officeDocument/2006/relationships/tags" Target="../tags/tag33.xml"/><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image" Target="../media/image76.jpeg"/><Relationship Id="rId5" Type="http://schemas.openxmlformats.org/officeDocument/2006/relationships/image" Target="../media/image75.emf"/><Relationship Id="rId4" Type="http://schemas.openxmlformats.org/officeDocument/2006/relationships/image" Target="../media/image74.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36.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7.xml"/><Relationship Id="rId1" Type="http://schemas.openxmlformats.org/officeDocument/2006/relationships/tags" Target="../tags/tag37.xml"/><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38.xml"/><Relationship Id="rId5" Type="http://schemas.openxmlformats.org/officeDocument/2006/relationships/image" Target="../media/image81.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7.xml"/><Relationship Id="rId1" Type="http://schemas.openxmlformats.org/officeDocument/2006/relationships/tags" Target="../tags/tag39.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xml"/><Relationship Id="rId1" Type="http://schemas.openxmlformats.org/officeDocument/2006/relationships/tags" Target="../tags/tag40.xml"/><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7.xml"/><Relationship Id="rId1" Type="http://schemas.openxmlformats.org/officeDocument/2006/relationships/tags" Target="../tags/tag5.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xml"/><Relationship Id="rId1" Type="http://schemas.openxmlformats.org/officeDocument/2006/relationships/tags" Target="../tags/tag41.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7.xml"/><Relationship Id="rId1" Type="http://schemas.openxmlformats.org/officeDocument/2006/relationships/tags" Target="../tags/tag42.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xml"/><Relationship Id="rId1" Type="http://schemas.openxmlformats.org/officeDocument/2006/relationships/tags" Target="../tags/tag43.xml"/><Relationship Id="rId5" Type="http://schemas.openxmlformats.org/officeDocument/2006/relationships/image" Target="../media/image88.pn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44.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7.xml"/><Relationship Id="rId1" Type="http://schemas.openxmlformats.org/officeDocument/2006/relationships/tags" Target="../tags/tag45.xml"/><Relationship Id="rId4" Type="http://schemas.openxmlformats.org/officeDocument/2006/relationships/image" Target="../media/image90.W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7.xml"/><Relationship Id="rId1" Type="http://schemas.openxmlformats.org/officeDocument/2006/relationships/tags" Target="../tags/tag46.xml"/><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7.xml"/><Relationship Id="rId1" Type="http://schemas.openxmlformats.org/officeDocument/2006/relationships/tags" Target="../tags/tag47.xml"/><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7.xml"/><Relationship Id="rId1" Type="http://schemas.openxmlformats.org/officeDocument/2006/relationships/tags" Target="../tags/tag49.xml"/><Relationship Id="rId5" Type="http://schemas.openxmlformats.org/officeDocument/2006/relationships/image" Target="../media/image98.PNG"/><Relationship Id="rId4" Type="http://schemas.openxmlformats.org/officeDocument/2006/relationships/image" Target="../media/image97.W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7.xml"/><Relationship Id="rId1" Type="http://schemas.openxmlformats.org/officeDocument/2006/relationships/tags" Target="../tags/tag50.xml"/><Relationship Id="rId4" Type="http://schemas.openxmlformats.org/officeDocument/2006/relationships/image" Target="../media/image99.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7.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4.xml"/><Relationship Id="rId1" Type="http://schemas.openxmlformats.org/officeDocument/2006/relationships/tags" Target="../tags/tag51.xml"/><Relationship Id="rId5" Type="http://schemas.openxmlformats.org/officeDocument/2006/relationships/image" Target="../media/image101.png"/><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7.xml"/><Relationship Id="rId1" Type="http://schemas.openxmlformats.org/officeDocument/2006/relationships/tags" Target="../tags/tag52.xml"/><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7.xml"/><Relationship Id="rId1" Type="http://schemas.openxmlformats.org/officeDocument/2006/relationships/tags" Target="../tags/tag53.xml"/><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7.xml"/><Relationship Id="rId1" Type="http://schemas.openxmlformats.org/officeDocument/2006/relationships/tags" Target="../tags/tag54.xml"/><Relationship Id="rId4" Type="http://schemas.openxmlformats.org/officeDocument/2006/relationships/image" Target="../media/image104.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7.xml"/><Relationship Id="rId1" Type="http://schemas.openxmlformats.org/officeDocument/2006/relationships/tags" Target="../tags/tag55.xml"/><Relationship Id="rId5" Type="http://schemas.openxmlformats.org/officeDocument/2006/relationships/image" Target="../media/image106.png"/><Relationship Id="rId4" Type="http://schemas.openxmlformats.org/officeDocument/2006/relationships/image" Target="../media/image105.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7.xml"/><Relationship Id="rId1" Type="http://schemas.openxmlformats.org/officeDocument/2006/relationships/tags" Target="../tags/tag56.xml"/><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7.xml"/><Relationship Id="rId1" Type="http://schemas.openxmlformats.org/officeDocument/2006/relationships/tags" Target="../tags/tag57.xml"/><Relationship Id="rId4" Type="http://schemas.openxmlformats.org/officeDocument/2006/relationships/image" Target="../media/image108.jp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7.xml"/><Relationship Id="rId1" Type="http://schemas.openxmlformats.org/officeDocument/2006/relationships/tags" Target="../tags/tag58.xml"/><Relationship Id="rId4" Type="http://schemas.openxmlformats.org/officeDocument/2006/relationships/image" Target="../media/image108.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4.xml"/><Relationship Id="rId1" Type="http://schemas.openxmlformats.org/officeDocument/2006/relationships/tags" Target="../tags/tag59.xml"/><Relationship Id="rId5" Type="http://schemas.openxmlformats.org/officeDocument/2006/relationships/image" Target="../media/image110.jpeg"/><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7.xml"/><Relationship Id="rId1" Type="http://schemas.openxmlformats.org/officeDocument/2006/relationships/tags" Target="../tags/tag60.xml"/><Relationship Id="rId4" Type="http://schemas.openxmlformats.org/officeDocument/2006/relationships/image" Target="../media/image111.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notesSlide" Target="../notesSlides/notesSlide5.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Layout" Target="../slideLayouts/slideLayout74.xml"/><Relationship Id="rId1" Type="http://schemas.openxmlformats.org/officeDocument/2006/relationships/tags" Target="../tags/tag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jp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0.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5.xml"/><Relationship Id="rId1" Type="http://schemas.openxmlformats.org/officeDocument/2006/relationships/tags" Target="../tags/tag62.xml"/><Relationship Id="rId4" Type="http://schemas.openxmlformats.org/officeDocument/2006/relationships/image" Target="../media/image112.jpeg"/></Relationships>
</file>

<file path=ppt/slides/_rels/slide62.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slideLayout" Target="../slideLayouts/slideLayout25.xml"/><Relationship Id="rId1" Type="http://schemas.openxmlformats.org/officeDocument/2006/relationships/tags" Target="../tags/tag63.xml"/><Relationship Id="rId4" Type="http://schemas.openxmlformats.org/officeDocument/2006/relationships/image" Target="../media/image114.gi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7.xml"/><Relationship Id="rId1" Type="http://schemas.openxmlformats.org/officeDocument/2006/relationships/tags" Target="../tags/tag64.xml"/><Relationship Id="rId4" Type="http://schemas.openxmlformats.org/officeDocument/2006/relationships/image" Target="../media/image115.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7.xml"/><Relationship Id="rId1" Type="http://schemas.openxmlformats.org/officeDocument/2006/relationships/tags" Target="../tags/tag65.xml"/><Relationship Id="rId4" Type="http://schemas.openxmlformats.org/officeDocument/2006/relationships/image" Target="../media/image116.jpg"/></Relationships>
</file>

<file path=ppt/slides/_rels/slide65.xml.rels><?xml version="1.0" encoding="UTF-8" standalone="yes"?>
<Relationships xmlns="http://schemas.openxmlformats.org/package/2006/relationships"><Relationship Id="rId3" Type="http://schemas.openxmlformats.org/officeDocument/2006/relationships/tags" Target="../tags/tag68.xml"/><Relationship Id="rId7" Type="http://schemas.openxmlformats.org/officeDocument/2006/relationships/image" Target="../media/image118.jpe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117.jpeg"/><Relationship Id="rId5" Type="http://schemas.openxmlformats.org/officeDocument/2006/relationships/notesSlide" Target="../notesSlides/notesSlide59.xml"/><Relationship Id="rId4"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7.xml"/><Relationship Id="rId1" Type="http://schemas.openxmlformats.org/officeDocument/2006/relationships/tags" Target="../tags/tag69.xml"/><Relationship Id="rId4" Type="http://schemas.openxmlformats.org/officeDocument/2006/relationships/image" Target="../media/image119.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9.xml"/><Relationship Id="rId1" Type="http://schemas.openxmlformats.org/officeDocument/2006/relationships/tags" Target="../tags/tag7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9.xml"/><Relationship Id="rId1" Type="http://schemas.openxmlformats.org/officeDocument/2006/relationships/tags" Target="../tags/tag72.xml"/><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3.xml"/><Relationship Id="rId1" Type="http://schemas.openxmlformats.org/officeDocument/2006/relationships/tags" Target="../tags/tag8.xml"/><Relationship Id="rId4" Type="http://schemas.openxmlformats.org/officeDocument/2006/relationships/image" Target="../media/image29.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hyperlink" Target="http://www.epa.gov/opp00001/ecosystem/pollinator/" TargetMode="Externa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hyperlink" Target="http://pesticidestewardship.org/PollinatorProtection/Pages/default.aspx" TargetMode="External"/><Relationship Id="rId5" Type="http://schemas.openxmlformats.org/officeDocument/2006/relationships/hyperlink" Target="http://www.beeccdcap.uga.edu/" TargetMode="External"/><Relationship Id="rId4" Type="http://schemas.openxmlformats.org/officeDocument/2006/relationships/hyperlink" Target="http://www.usda.gov/documents/ReportHoneyBeeHealth.pdf"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3.xml"/><Relationship Id="rId1" Type="http://schemas.openxmlformats.org/officeDocument/2006/relationships/tags" Target="../tags/tag9.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notesSlide" Target="../notesSlides/notesSlide8.xml"/><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slideLayout" Target="../slideLayouts/slideLayout51.xml"/><Relationship Id="rId1" Type="http://schemas.openxmlformats.org/officeDocument/2006/relationships/tags" Target="../tags/tag10.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jp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Pollinator Protection for Pesticide Applicators</a:t>
            </a:r>
            <a:endParaRPr lang="en-US" dirty="0"/>
          </a:p>
        </p:txBody>
      </p:sp>
      <p:sp>
        <p:nvSpPr>
          <p:cNvPr id="3" name="Subtitle 2"/>
          <p:cNvSpPr>
            <a:spLocks noGrp="1"/>
          </p:cNvSpPr>
          <p:nvPr>
            <p:ph type="subTitle" idx="1"/>
          </p:nvPr>
        </p:nvSpPr>
        <p:spPr>
          <a:xfrm>
            <a:off x="1371600" y="3556001"/>
            <a:ext cx="6400800" cy="1778000"/>
          </a:xfrm>
        </p:spPr>
        <p:txBody>
          <a:bodyPr>
            <a:normAutofit fontScale="92500" lnSpcReduction="20000"/>
          </a:bodyPr>
          <a:lstStyle/>
          <a:p>
            <a:pPr algn="l"/>
            <a:r>
              <a:rPr lang="en-US" dirty="0" smtClean="0"/>
              <a:t>Gary Fish</a:t>
            </a:r>
          </a:p>
          <a:p>
            <a:pPr algn="l"/>
            <a:r>
              <a:rPr lang="en-US" dirty="0" smtClean="0"/>
              <a:t>Maine Board of Pesticide Control</a:t>
            </a:r>
          </a:p>
          <a:p>
            <a:pPr algn="l"/>
            <a:r>
              <a:rPr lang="en-US" dirty="0" smtClean="0"/>
              <a:t>28 SHS</a:t>
            </a:r>
          </a:p>
          <a:p>
            <a:pPr algn="l"/>
            <a:r>
              <a:rPr lang="en-US" dirty="0" smtClean="0"/>
              <a:t>Augusta, ME 04333-0028</a:t>
            </a:r>
          </a:p>
          <a:p>
            <a:pPr algn="l"/>
            <a:r>
              <a:rPr lang="en-US" dirty="0" smtClean="0"/>
              <a:t>207-287-7545</a:t>
            </a:r>
          </a:p>
          <a:p>
            <a:pPr algn="l"/>
            <a:r>
              <a:rPr lang="en-US" dirty="0" smtClean="0"/>
              <a:t>gary.fish@maine.gov</a:t>
            </a:r>
            <a:endParaRPr lang="en-US"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9488" y="3505200"/>
            <a:ext cx="3167312" cy="2407718"/>
          </a:xfrm>
          <a:prstGeom prst="rect">
            <a:avLst/>
          </a:prstGeom>
        </p:spPr>
      </p:pic>
    </p:spTree>
    <p:custDataLst>
      <p:tags r:id="rId1"/>
    </p:custDataLst>
    <p:extLst>
      <p:ext uri="{BB962C8B-B14F-4D97-AF65-F5344CB8AC3E}">
        <p14:creationId xmlns:p14="http://schemas.microsoft.com/office/powerpoint/2010/main" val="21141820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Bee Decline from the beekeeper point of view </a:t>
            </a:r>
            <a:r>
              <a:rPr lang="en-US" sz="3600" dirty="0" smtClean="0"/>
              <a:t>-2009-2010 winter losses</a:t>
            </a:r>
            <a:endParaRPr lang="en-US" sz="36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2667000"/>
            <a:ext cx="6858000" cy="3804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57492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Bee Decline from the beekeeper point of view - 2011-2012 winter losses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37349264"/>
              </p:ext>
            </p:extLst>
          </p:nvPr>
        </p:nvGraphicFramePr>
        <p:xfrm>
          <a:off x="457197" y="1828800"/>
          <a:ext cx="3733803" cy="4838319"/>
        </p:xfrm>
        <a:graphic>
          <a:graphicData uri="http://schemas.openxmlformats.org/drawingml/2006/table">
            <a:tbl>
              <a:tblPr/>
              <a:tblGrid>
                <a:gridCol w="2286000"/>
                <a:gridCol w="1447803"/>
              </a:tblGrid>
              <a:tr h="367145">
                <a:tc>
                  <a:txBody>
                    <a:bodyPr/>
                    <a:lstStyle/>
                    <a:p>
                      <a:pPr algn="l" fontAlgn="b"/>
                      <a:r>
                        <a:rPr lang="en-US" sz="2330" b="1" i="0" u="none" strike="noStrike" baseline="0" dirty="0">
                          <a:solidFill>
                            <a:srgbClr val="000000"/>
                          </a:solidFill>
                          <a:effectLst/>
                          <a:latin typeface="Calibri"/>
                        </a:rPr>
                        <a:t>Factor </a:t>
                      </a:r>
                    </a:p>
                  </a:txBody>
                  <a:tcPr marL="9525" marR="9525" marT="9525" marB="0" anchor="b">
                    <a:lnL>
                      <a:noFill/>
                    </a:lnL>
                    <a:lnR>
                      <a:noFill/>
                    </a:lnR>
                    <a:lnT>
                      <a:noFill/>
                    </a:lnT>
                    <a:lnB>
                      <a:noFill/>
                    </a:lnB>
                  </a:tcPr>
                </a:tc>
                <a:tc>
                  <a:txBody>
                    <a:bodyPr/>
                    <a:lstStyle/>
                    <a:p>
                      <a:pPr algn="r" fontAlgn="b"/>
                      <a:r>
                        <a:rPr lang="en-US" sz="2330" b="1" i="0" u="none" strike="noStrike" baseline="0" dirty="0">
                          <a:solidFill>
                            <a:srgbClr val="000000"/>
                          </a:solidFill>
                          <a:effectLst/>
                          <a:latin typeface="Calibri"/>
                        </a:rPr>
                        <a:t>% Selecting That Factor</a:t>
                      </a:r>
                    </a:p>
                  </a:txBody>
                  <a:tcPr marL="9525" marR="9525" marT="9525" marB="0" anchor="b">
                    <a:lnL>
                      <a:noFill/>
                    </a:lnL>
                    <a:lnR>
                      <a:noFill/>
                    </a:lnR>
                    <a:lnT>
                      <a:noFill/>
                    </a:lnT>
                    <a:lnB>
                      <a:noFill/>
                    </a:lnB>
                  </a:tcPr>
                </a:tc>
              </a:tr>
              <a:tr h="367145">
                <a:tc>
                  <a:txBody>
                    <a:bodyPr/>
                    <a:lstStyle/>
                    <a:p>
                      <a:pPr algn="l" fontAlgn="b"/>
                      <a:r>
                        <a:rPr lang="en-US" sz="2400" b="0" i="0" u="none" strike="noStrike" dirty="0">
                          <a:solidFill>
                            <a:srgbClr val="000000"/>
                          </a:solidFill>
                          <a:effectLst/>
                          <a:latin typeface="Calibri"/>
                        </a:rPr>
                        <a:t>Poor Wintering Conditions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36.71</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dirty="0">
                          <a:solidFill>
                            <a:srgbClr val="000000"/>
                          </a:solidFill>
                          <a:effectLst/>
                          <a:latin typeface="Calibri"/>
                        </a:rPr>
                        <a:t>CCD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35.99</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a:solidFill>
                            <a:srgbClr val="000000"/>
                          </a:solidFill>
                          <a:effectLst/>
                          <a:latin typeface="Calibri"/>
                        </a:rPr>
                        <a:t>Pesticides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33.72</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a:solidFill>
                            <a:srgbClr val="000000"/>
                          </a:solidFill>
                          <a:effectLst/>
                          <a:latin typeface="Calibri"/>
                        </a:rPr>
                        <a:t>Varroa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25.64</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a:solidFill>
                            <a:srgbClr val="000000"/>
                          </a:solidFill>
                          <a:effectLst/>
                          <a:latin typeface="Calibri"/>
                        </a:rPr>
                        <a:t>Nosema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25.13</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a:solidFill>
                            <a:srgbClr val="000000"/>
                          </a:solidFill>
                          <a:effectLst/>
                          <a:latin typeface="Calibri"/>
                        </a:rPr>
                        <a:t>Weak in the Fall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24.10</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a:solidFill>
                            <a:srgbClr val="000000"/>
                          </a:solidFill>
                          <a:effectLst/>
                          <a:latin typeface="Calibri"/>
                        </a:rPr>
                        <a:t>Queen Failure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21.81</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a:solidFill>
                            <a:srgbClr val="000000"/>
                          </a:solidFill>
                          <a:effectLst/>
                          <a:latin typeface="Calibri"/>
                        </a:rPr>
                        <a:t>Don't Know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21.58</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a:solidFill>
                            <a:srgbClr val="000000"/>
                          </a:solidFill>
                          <a:effectLst/>
                          <a:latin typeface="Calibri"/>
                        </a:rPr>
                        <a:t>Starvation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20.89</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a:solidFill>
                            <a:srgbClr val="000000"/>
                          </a:solidFill>
                          <a:effectLst/>
                          <a:latin typeface="Calibri"/>
                        </a:rPr>
                        <a:t>Small Hive Beetle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19.78</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2590800"/>
            <a:ext cx="4069158" cy="3824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2000" y="6474023"/>
            <a:ext cx="4572000" cy="307777"/>
          </a:xfrm>
          <a:prstGeom prst="rect">
            <a:avLst/>
          </a:prstGeom>
          <a:noFill/>
        </p:spPr>
        <p:txBody>
          <a:bodyPr wrap="square" rtlCol="0">
            <a:spAutoFit/>
          </a:bodyPr>
          <a:lstStyle/>
          <a:p>
            <a:pPr algn="r"/>
            <a:r>
              <a:rPr lang="en-US" sz="1400" dirty="0"/>
              <a:t>http://www.beeccdcap.uga.edu/documents/spivak466.pdf</a:t>
            </a:r>
          </a:p>
        </p:txBody>
      </p:sp>
    </p:spTree>
    <p:custDataLst>
      <p:tags r:id="rId1"/>
    </p:custDataLst>
    <p:extLst>
      <p:ext uri="{BB962C8B-B14F-4D97-AF65-F5344CB8AC3E}">
        <p14:creationId xmlns:p14="http://schemas.microsoft.com/office/powerpoint/2010/main" val="8114893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Winter Loss Survey Results </a:t>
            </a:r>
            <a:br>
              <a:rPr lang="en-US" dirty="0" smtClean="0"/>
            </a:br>
            <a:r>
              <a:rPr lang="en-US" dirty="0" smtClean="0"/>
              <a:t>Over 7 Years</a:t>
            </a:r>
            <a:endParaRPr lang="en-US" dirty="0"/>
          </a:p>
        </p:txBody>
      </p:sp>
      <p:pic>
        <p:nvPicPr>
          <p:cNvPr id="3" name="Picture 2" descr="winter_loss__2013-Fig-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09800" y="2743200"/>
            <a:ext cx="4219575" cy="36480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19933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743200"/>
            <a:ext cx="5562599" cy="3886200"/>
          </a:xfrm>
        </p:spPr>
        <p:txBody>
          <a:bodyPr>
            <a:normAutofit/>
          </a:bodyPr>
          <a:lstStyle/>
          <a:p>
            <a:r>
              <a:rPr lang="en-US" dirty="0" smtClean="0"/>
              <a:t>Parasites and disease are major factors</a:t>
            </a:r>
            <a:br>
              <a:rPr lang="en-US" dirty="0" smtClean="0"/>
            </a:br>
            <a:endParaRPr lang="en-US" dirty="0" smtClean="0"/>
          </a:p>
          <a:p>
            <a:r>
              <a:rPr lang="en-US" dirty="0" smtClean="0"/>
              <a:t>Increased genetic diversity is needed</a:t>
            </a:r>
            <a:br>
              <a:rPr lang="en-US" dirty="0" smtClean="0"/>
            </a:br>
            <a:endParaRPr lang="en-US" dirty="0" smtClean="0"/>
          </a:p>
          <a:p>
            <a:r>
              <a:rPr lang="en-US" dirty="0" smtClean="0"/>
              <a:t>Poor nutrition has a major impact on bee and colony longevity</a:t>
            </a:r>
          </a:p>
          <a:p>
            <a:pPr lvl="1"/>
            <a:r>
              <a:rPr lang="en-US" dirty="0" smtClean="0"/>
              <a:t>Mono-cropping may contribute to dietary deficiencies</a:t>
            </a:r>
          </a:p>
        </p:txBody>
      </p:sp>
      <p:sp>
        <p:nvSpPr>
          <p:cNvPr id="2" name="Title 1"/>
          <p:cNvSpPr>
            <a:spLocks noGrp="1"/>
          </p:cNvSpPr>
          <p:nvPr>
            <p:ph type="title"/>
          </p:nvPr>
        </p:nvSpPr>
        <p:spPr/>
        <p:txBody>
          <a:bodyPr>
            <a:normAutofit fontScale="90000"/>
          </a:bodyPr>
          <a:lstStyle/>
          <a:p>
            <a:r>
              <a:rPr lang="en-US" dirty="0" smtClean="0"/>
              <a:t>National Stakeholders Conference on Honeybee Health - Key Findings</a:t>
            </a:r>
            <a:endParaRPr lang="en-US"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8154" y="3429000"/>
            <a:ext cx="3237246" cy="2209800"/>
          </a:xfrm>
          <a:prstGeom prst="rect">
            <a:avLst/>
          </a:prstGeom>
        </p:spPr>
      </p:pic>
    </p:spTree>
    <p:custDataLst>
      <p:tags r:id="rId1"/>
    </p:custDataLst>
    <p:extLst>
      <p:ext uri="{BB962C8B-B14F-4D97-AF65-F5344CB8AC3E}">
        <p14:creationId xmlns:p14="http://schemas.microsoft.com/office/powerpoint/2010/main" val="23004043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2675466"/>
            <a:ext cx="5714999" cy="3953933"/>
          </a:xfrm>
        </p:spPr>
        <p:txBody>
          <a:bodyPr>
            <a:normAutofit fontScale="92500" lnSpcReduction="10000"/>
          </a:bodyPr>
          <a:lstStyle/>
          <a:p>
            <a:r>
              <a:rPr lang="en-US" dirty="0"/>
              <a:t>Need to improve collaboration and information sharing</a:t>
            </a:r>
          </a:p>
          <a:p>
            <a:r>
              <a:rPr lang="en-US" dirty="0"/>
              <a:t>Additional research is needed to determine pesticide </a:t>
            </a:r>
            <a:r>
              <a:rPr lang="en-US" dirty="0" smtClean="0"/>
              <a:t>risks</a:t>
            </a:r>
          </a:p>
          <a:p>
            <a:r>
              <a:rPr lang="en-US" dirty="0"/>
              <a:t>Undernourished or malnourished bees appear to be more susceptible to pathogens, parasites, and other stressors, including pesticides and other environmental contaminants. </a:t>
            </a:r>
          </a:p>
          <a:p>
            <a:pPr lvl="2"/>
            <a:r>
              <a:rPr lang="en-US" dirty="0"/>
              <a:t>Research is needed on forage, pollen quality, artificial and natural food sources, and food processing and storage in the hive.</a:t>
            </a:r>
          </a:p>
          <a:p>
            <a:endParaRPr lang="en-US" dirty="0"/>
          </a:p>
          <a:p>
            <a:endParaRPr lang="en-US" dirty="0"/>
          </a:p>
        </p:txBody>
      </p:sp>
      <p:sp>
        <p:nvSpPr>
          <p:cNvPr id="3" name="Title 2"/>
          <p:cNvSpPr>
            <a:spLocks noGrp="1"/>
          </p:cNvSpPr>
          <p:nvPr>
            <p:ph type="title"/>
          </p:nvPr>
        </p:nvSpPr>
        <p:spPr/>
        <p:txBody>
          <a:bodyPr>
            <a:normAutofit fontScale="90000"/>
          </a:bodyPr>
          <a:lstStyle/>
          <a:p>
            <a:r>
              <a:rPr lang="en-US" dirty="0"/>
              <a:t>National Stakeholders Conference on Honeybee Health - Key Findings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9800" y="2743200"/>
            <a:ext cx="2854010" cy="2160158"/>
          </a:xfrm>
          <a:prstGeom prst="rect">
            <a:avLst/>
          </a:prstGeom>
        </p:spPr>
      </p:pic>
    </p:spTree>
    <p:custDataLst>
      <p:tags r:id="rId1"/>
    </p:custDataLst>
    <p:extLst>
      <p:ext uri="{BB962C8B-B14F-4D97-AF65-F5344CB8AC3E}">
        <p14:creationId xmlns:p14="http://schemas.microsoft.com/office/powerpoint/2010/main" val="23427103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438400"/>
            <a:ext cx="5181600" cy="4038599"/>
          </a:xfrm>
        </p:spPr>
        <p:txBody>
          <a:bodyPr>
            <a:normAutofit/>
          </a:bodyPr>
          <a:lstStyle/>
          <a:p>
            <a:r>
              <a:rPr lang="en-US" dirty="0" smtClean="0"/>
              <a:t>Federal </a:t>
            </a:r>
            <a:r>
              <a:rPr lang="en-US" dirty="0"/>
              <a:t>and state partners should consider actions affecting land management to maximize available nutritional forage </a:t>
            </a:r>
            <a:endParaRPr lang="en-US" dirty="0" smtClean="0"/>
          </a:p>
          <a:p>
            <a:pPr lvl="1"/>
            <a:r>
              <a:rPr lang="en-US" dirty="0" smtClean="0"/>
              <a:t>to </a:t>
            </a:r>
            <a:r>
              <a:rPr lang="en-US" dirty="0"/>
              <a:t>promote and enhance good bee health and </a:t>
            </a:r>
            <a:endParaRPr lang="en-US" dirty="0" smtClean="0"/>
          </a:p>
          <a:p>
            <a:pPr lvl="1"/>
            <a:r>
              <a:rPr lang="en-US" dirty="0" smtClean="0"/>
              <a:t>to </a:t>
            </a:r>
            <a:r>
              <a:rPr lang="en-US" dirty="0"/>
              <a:t>protect bees by keeping them away from pesticide-treated crop acreage</a:t>
            </a:r>
            <a:r>
              <a:rPr lang="en-US" dirty="0" smtClean="0"/>
              <a:t>.</a:t>
            </a:r>
            <a:endParaRPr lang="en-US" dirty="0"/>
          </a:p>
        </p:txBody>
      </p:sp>
      <p:sp>
        <p:nvSpPr>
          <p:cNvPr id="3" name="Title 2"/>
          <p:cNvSpPr>
            <a:spLocks noGrp="1"/>
          </p:cNvSpPr>
          <p:nvPr>
            <p:ph type="title"/>
          </p:nvPr>
        </p:nvSpPr>
        <p:spPr/>
        <p:txBody>
          <a:bodyPr>
            <a:normAutofit fontScale="90000"/>
          </a:bodyPr>
          <a:lstStyle/>
          <a:p>
            <a:r>
              <a:rPr lang="en-US" dirty="0"/>
              <a:t>National Stakeholders Conference on Honeybee Health - Key Findings</a:t>
            </a:r>
          </a:p>
        </p:txBody>
      </p:sp>
      <p:pic>
        <p:nvPicPr>
          <p:cNvPr id="1026" name="Picture 2" descr="http://3.bp.blogspot.com/-KEJ7Vy38uTI/Ty2RWiW-bMI/AAAAAAAAB04/PCBYxB2EoOM/s1600/ang+picking+cosmo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7400" y="2667000"/>
            <a:ext cx="2987278" cy="1981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60839" y="4700051"/>
            <a:ext cx="3200400" cy="369332"/>
          </a:xfrm>
          <a:prstGeom prst="rect">
            <a:avLst/>
          </a:prstGeom>
          <a:noFill/>
        </p:spPr>
        <p:txBody>
          <a:bodyPr wrap="square" rtlCol="0">
            <a:spAutoFit/>
          </a:bodyPr>
          <a:lstStyle/>
          <a:p>
            <a:pPr algn="ctr"/>
            <a:r>
              <a:rPr lang="en-US" b="1" dirty="0" smtClean="0">
                <a:solidFill>
                  <a:srgbClr val="FF0000"/>
                </a:solidFill>
              </a:rPr>
              <a:t>Consider adding a bee pasture!</a:t>
            </a:r>
            <a:endParaRPr lang="en-US" b="1" dirty="0">
              <a:solidFill>
                <a:srgbClr val="FF0000"/>
              </a:solidFill>
            </a:endParaRPr>
          </a:p>
        </p:txBody>
      </p:sp>
    </p:spTree>
    <p:custDataLst>
      <p:tags r:id="rId1"/>
    </p:custDataLst>
    <p:extLst>
      <p:ext uri="{BB962C8B-B14F-4D97-AF65-F5344CB8AC3E}">
        <p14:creationId xmlns:p14="http://schemas.microsoft.com/office/powerpoint/2010/main" val="18755898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2590800"/>
            <a:ext cx="5486399" cy="4114800"/>
          </a:xfrm>
        </p:spPr>
        <p:txBody>
          <a:bodyPr>
            <a:normAutofit fontScale="92500"/>
          </a:bodyPr>
          <a:lstStyle/>
          <a:p>
            <a:r>
              <a:rPr lang="en-US" dirty="0"/>
              <a:t>Pathogens and parasites have major negative impacts on colonies. The management of the parasitic </a:t>
            </a:r>
            <a:r>
              <a:rPr lang="en-US" dirty="0" err="1" smtClean="0"/>
              <a:t>Varroa</a:t>
            </a:r>
            <a:r>
              <a:rPr lang="en-US" dirty="0" smtClean="0"/>
              <a:t> mite </a:t>
            </a:r>
            <a:r>
              <a:rPr lang="en-US" dirty="0"/>
              <a:t>and viruses needs special attention.</a:t>
            </a:r>
          </a:p>
          <a:p>
            <a:r>
              <a:rPr lang="en-US" dirty="0"/>
              <a:t>More outreach to farmers on managing potential exposure of honey bees to pesticides is needed. </a:t>
            </a:r>
            <a:endParaRPr lang="en-US" dirty="0" smtClean="0"/>
          </a:p>
          <a:p>
            <a:pPr lvl="2"/>
            <a:r>
              <a:rPr lang="en-US" dirty="0" smtClean="0"/>
              <a:t>Efforts </a:t>
            </a:r>
            <a:r>
              <a:rPr lang="en-US" dirty="0"/>
              <a:t>would benefit from involvement of beekeepers, crop consultants, pesticide manufacturers, pesticide applicators, state </a:t>
            </a:r>
            <a:r>
              <a:rPr lang="en-US" dirty="0" smtClean="0"/>
              <a:t>pesticide control </a:t>
            </a:r>
            <a:r>
              <a:rPr lang="en-US" dirty="0"/>
              <a:t>agencies and extension </a:t>
            </a:r>
            <a:r>
              <a:rPr lang="en-US" dirty="0" smtClean="0"/>
              <a:t>educators.</a:t>
            </a:r>
            <a:endParaRPr lang="en-US" dirty="0"/>
          </a:p>
        </p:txBody>
      </p:sp>
      <p:sp>
        <p:nvSpPr>
          <p:cNvPr id="3" name="Title 2"/>
          <p:cNvSpPr>
            <a:spLocks noGrp="1"/>
          </p:cNvSpPr>
          <p:nvPr>
            <p:ph type="title"/>
          </p:nvPr>
        </p:nvSpPr>
        <p:spPr/>
        <p:txBody>
          <a:bodyPr>
            <a:normAutofit fontScale="90000"/>
          </a:bodyPr>
          <a:lstStyle/>
          <a:p>
            <a:r>
              <a:rPr lang="en-US" dirty="0"/>
              <a:t>National Stakeholders Conference on Honeybee Health - Key Findings</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3600" y="3276600"/>
            <a:ext cx="3048000" cy="1720453"/>
          </a:xfrm>
          <a:prstGeom prst="rect">
            <a:avLst/>
          </a:prstGeom>
        </p:spPr>
      </p:pic>
    </p:spTree>
    <p:custDataLst>
      <p:tags r:id="rId1"/>
    </p:custDataLst>
    <p:extLst>
      <p:ext uri="{BB962C8B-B14F-4D97-AF65-F5344CB8AC3E}">
        <p14:creationId xmlns:p14="http://schemas.microsoft.com/office/powerpoint/2010/main" val="31219038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413594"/>
            <a:ext cx="8229599" cy="5376671"/>
          </a:xfrm>
          <a:prstGeom prst="rect">
            <a:avLst/>
          </a:prstGeom>
          <a:blipFill>
            <a:blip r:embed="rId4" cstate="print"/>
            <a:stretch>
              <a:fillRect/>
            </a:stretch>
          </a:blipFill>
        </p:spPr>
        <p:txBody>
          <a:bodyPr wrap="square" lIns="0" tIns="0" rIns="0" bIns="0" rtlCol="0">
            <a:spAutoFit/>
          </a:bodyPr>
          <a:lstStyle/>
          <a:p>
            <a:endParaRPr smtClean="0">
              <a:solidFill>
                <a:prstClr val="black"/>
              </a:solidFil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94310" algn="ctr">
              <a:lnSpc>
                <a:spcPct val="100000"/>
              </a:lnSpc>
            </a:pPr>
            <a:r>
              <a:rPr sz="4800" b="1" i="1" spc="-240" dirty="0">
                <a:solidFill>
                  <a:srgbClr val="FFD501"/>
                </a:solidFill>
                <a:latin typeface="Calibri"/>
                <a:cs typeface="Calibri"/>
              </a:rPr>
              <a:t>V</a:t>
            </a:r>
            <a:r>
              <a:rPr sz="4800" b="1" i="1" spc="-35" dirty="0">
                <a:solidFill>
                  <a:srgbClr val="FFD501"/>
                </a:solidFill>
                <a:latin typeface="Calibri"/>
                <a:cs typeface="Calibri"/>
              </a:rPr>
              <a:t>a</a:t>
            </a:r>
            <a:r>
              <a:rPr sz="4800" b="1" i="1" spc="-5" dirty="0">
                <a:solidFill>
                  <a:srgbClr val="FFD501"/>
                </a:solidFill>
                <a:latin typeface="Calibri"/>
                <a:cs typeface="Calibri"/>
              </a:rPr>
              <a:t>rro</a:t>
            </a:r>
            <a:r>
              <a:rPr sz="4800" b="1" i="1" dirty="0">
                <a:solidFill>
                  <a:srgbClr val="FFD501"/>
                </a:solidFill>
                <a:latin typeface="Calibri"/>
                <a:cs typeface="Calibri"/>
              </a:rPr>
              <a:t>a </a:t>
            </a:r>
            <a:r>
              <a:rPr sz="4800" b="1" i="1" spc="-35" dirty="0">
                <a:solidFill>
                  <a:srgbClr val="FFD501"/>
                </a:solidFill>
                <a:latin typeface="Calibri"/>
                <a:cs typeface="Calibri"/>
              </a:rPr>
              <a:t>d</a:t>
            </a:r>
            <a:r>
              <a:rPr sz="4800" b="1" i="1" spc="-10" dirty="0">
                <a:solidFill>
                  <a:srgbClr val="FFD501"/>
                </a:solidFill>
                <a:latin typeface="Calibri"/>
                <a:cs typeface="Calibri"/>
              </a:rPr>
              <a:t>e</a:t>
            </a:r>
            <a:r>
              <a:rPr sz="4800" b="1" i="1" spc="-60" dirty="0">
                <a:solidFill>
                  <a:srgbClr val="FFD501"/>
                </a:solidFill>
                <a:latin typeface="Calibri"/>
                <a:cs typeface="Calibri"/>
              </a:rPr>
              <a:t>s</a:t>
            </a:r>
            <a:r>
              <a:rPr sz="4800" b="1" i="1" spc="-20" dirty="0">
                <a:solidFill>
                  <a:srgbClr val="FFD501"/>
                </a:solidFill>
                <a:latin typeface="Calibri"/>
                <a:cs typeface="Calibri"/>
              </a:rPr>
              <a:t>truc</a:t>
            </a:r>
            <a:r>
              <a:rPr sz="4800" b="1" i="1" spc="-75" dirty="0">
                <a:solidFill>
                  <a:srgbClr val="FFD501"/>
                </a:solidFill>
                <a:latin typeface="Calibri"/>
                <a:cs typeface="Calibri"/>
              </a:rPr>
              <a:t>t</a:t>
            </a:r>
            <a:r>
              <a:rPr sz="4800" b="1" i="1" spc="-5" dirty="0">
                <a:solidFill>
                  <a:srgbClr val="FFD501"/>
                </a:solidFill>
                <a:latin typeface="Calibri"/>
                <a:cs typeface="Calibri"/>
              </a:rPr>
              <a:t>o</a:t>
            </a:r>
            <a:r>
              <a:rPr sz="4800" b="1" i="1" dirty="0">
                <a:solidFill>
                  <a:srgbClr val="FFD501"/>
                </a:solidFill>
                <a:latin typeface="Calibri"/>
                <a:cs typeface="Calibri"/>
              </a:rPr>
              <a:t>r</a:t>
            </a:r>
            <a:r>
              <a:rPr sz="4800" b="1" i="1" spc="10" dirty="0">
                <a:solidFill>
                  <a:srgbClr val="FFD501"/>
                </a:solidFill>
                <a:latin typeface="Calibri"/>
                <a:cs typeface="Calibri"/>
              </a:rPr>
              <a:t> </a:t>
            </a:r>
            <a:r>
              <a:rPr sz="4800" b="1" spc="-40" dirty="0">
                <a:solidFill>
                  <a:srgbClr val="FFD501"/>
                </a:solidFill>
                <a:latin typeface="Calibri"/>
                <a:cs typeface="Calibri"/>
              </a:rPr>
              <a:t>mi</a:t>
            </a:r>
            <a:r>
              <a:rPr sz="4800" b="1" spc="-75" dirty="0">
                <a:solidFill>
                  <a:srgbClr val="FFD501"/>
                </a:solidFill>
                <a:latin typeface="Calibri"/>
                <a:cs typeface="Calibri"/>
              </a:rPr>
              <a:t>t</a:t>
            </a:r>
            <a:r>
              <a:rPr sz="4800" b="1" dirty="0">
                <a:solidFill>
                  <a:srgbClr val="FFD501"/>
                </a:solidFill>
                <a:latin typeface="Calibri"/>
                <a:cs typeface="Calibri"/>
              </a:rPr>
              <a:t>e</a:t>
            </a:r>
            <a:endParaRPr sz="4800">
              <a:latin typeface="Calibri"/>
              <a:cs typeface="Calibri"/>
            </a:endParaRPr>
          </a:p>
          <a:p>
            <a:pPr marL="186690" algn="ctr">
              <a:lnSpc>
                <a:spcPct val="100000"/>
              </a:lnSpc>
              <a:spcBef>
                <a:spcPts val="55"/>
              </a:spcBef>
            </a:pPr>
            <a:r>
              <a:rPr sz="4000" b="1" spc="-20" dirty="0">
                <a:solidFill>
                  <a:srgbClr val="FFFFFF"/>
                </a:solidFill>
                <a:latin typeface="Calibri"/>
                <a:cs typeface="Calibri"/>
              </a:rPr>
              <a:t>su</a:t>
            </a:r>
            <a:r>
              <a:rPr sz="4000" b="1" spc="-10" dirty="0">
                <a:solidFill>
                  <a:srgbClr val="FFFFFF"/>
                </a:solidFill>
                <a:latin typeface="Calibri"/>
                <a:cs typeface="Calibri"/>
              </a:rPr>
              <a:t>c</a:t>
            </a:r>
            <a:r>
              <a:rPr sz="4000" b="1" spc="-60" dirty="0">
                <a:solidFill>
                  <a:srgbClr val="FFFFFF"/>
                </a:solidFill>
                <a:latin typeface="Calibri"/>
                <a:cs typeface="Calibri"/>
              </a:rPr>
              <a:t>k</a:t>
            </a:r>
            <a:r>
              <a:rPr sz="4000" b="1" spc="-20" dirty="0">
                <a:solidFill>
                  <a:srgbClr val="FFFFFF"/>
                </a:solidFill>
                <a:latin typeface="Calibri"/>
                <a:cs typeface="Calibri"/>
              </a:rPr>
              <a:t>s</a:t>
            </a:r>
            <a:r>
              <a:rPr sz="4000" b="1" spc="5" dirty="0">
                <a:solidFill>
                  <a:srgbClr val="FFFFFF"/>
                </a:solidFill>
                <a:latin typeface="Calibri"/>
                <a:cs typeface="Calibri"/>
              </a:rPr>
              <a:t> </a:t>
            </a:r>
            <a:r>
              <a:rPr sz="4000" b="1" spc="-25" dirty="0">
                <a:solidFill>
                  <a:srgbClr val="FFFFFF"/>
                </a:solidFill>
                <a:latin typeface="Calibri"/>
                <a:cs typeface="Calibri"/>
              </a:rPr>
              <a:t>bee</a:t>
            </a:r>
            <a:r>
              <a:rPr sz="4000" b="1" spc="-5" dirty="0">
                <a:solidFill>
                  <a:srgbClr val="FFFFFF"/>
                </a:solidFill>
                <a:latin typeface="Calibri"/>
                <a:cs typeface="Calibri"/>
              </a:rPr>
              <a:t> </a:t>
            </a:r>
            <a:r>
              <a:rPr sz="4000" b="1" spc="-20" dirty="0">
                <a:solidFill>
                  <a:srgbClr val="FFFFFF"/>
                </a:solidFill>
                <a:latin typeface="Calibri"/>
                <a:cs typeface="Calibri"/>
              </a:rPr>
              <a:t>bl</a:t>
            </a:r>
            <a:r>
              <a:rPr sz="4000" b="1" spc="-30" dirty="0">
                <a:solidFill>
                  <a:srgbClr val="FFFFFF"/>
                </a:solidFill>
                <a:latin typeface="Calibri"/>
                <a:cs typeface="Calibri"/>
              </a:rPr>
              <a:t>o</a:t>
            </a:r>
            <a:r>
              <a:rPr sz="4000" b="1" spc="-25" dirty="0">
                <a:solidFill>
                  <a:srgbClr val="FFFFFF"/>
                </a:solidFill>
                <a:latin typeface="Calibri"/>
                <a:cs typeface="Calibri"/>
              </a:rPr>
              <a:t>od</a:t>
            </a:r>
            <a:r>
              <a:rPr sz="4000" b="1" spc="5" dirty="0">
                <a:solidFill>
                  <a:srgbClr val="FFFFFF"/>
                </a:solidFill>
                <a:latin typeface="Calibri"/>
                <a:cs typeface="Calibri"/>
              </a:rPr>
              <a:t> </a:t>
            </a:r>
            <a:r>
              <a:rPr sz="4000" b="1" spc="-30" dirty="0">
                <a:solidFill>
                  <a:srgbClr val="FFFFFF"/>
                </a:solidFill>
                <a:latin typeface="Calibri"/>
                <a:cs typeface="Calibri"/>
              </a:rPr>
              <a:t>a</a:t>
            </a:r>
            <a:r>
              <a:rPr sz="4000" b="1" spc="-25" dirty="0">
                <a:solidFill>
                  <a:srgbClr val="FFFFFF"/>
                </a:solidFill>
                <a:latin typeface="Calibri"/>
                <a:cs typeface="Calibri"/>
              </a:rPr>
              <a:t>nd</a:t>
            </a:r>
            <a:r>
              <a:rPr sz="4000" b="1" spc="10" dirty="0">
                <a:solidFill>
                  <a:srgbClr val="FFFFFF"/>
                </a:solidFill>
                <a:latin typeface="Calibri"/>
                <a:cs typeface="Calibri"/>
              </a:rPr>
              <a:t> </a:t>
            </a:r>
            <a:r>
              <a:rPr sz="4000" b="1" spc="-10" dirty="0">
                <a:solidFill>
                  <a:srgbClr val="FFFFFF"/>
                </a:solidFill>
                <a:latin typeface="Calibri"/>
                <a:cs typeface="Calibri"/>
              </a:rPr>
              <a:t>ci</a:t>
            </a:r>
            <a:r>
              <a:rPr sz="4000" b="1" spc="-70" dirty="0">
                <a:solidFill>
                  <a:srgbClr val="FFFFFF"/>
                </a:solidFill>
                <a:latin typeface="Calibri"/>
                <a:cs typeface="Calibri"/>
              </a:rPr>
              <a:t>r</a:t>
            </a:r>
            <a:r>
              <a:rPr sz="4000" b="1" spc="-10" dirty="0">
                <a:solidFill>
                  <a:srgbClr val="FFFFFF"/>
                </a:solidFill>
                <a:latin typeface="Calibri"/>
                <a:cs typeface="Calibri"/>
              </a:rPr>
              <a:t>c</a:t>
            </a:r>
            <a:r>
              <a:rPr sz="4000" b="1" spc="-20" dirty="0">
                <a:solidFill>
                  <a:srgbClr val="FFFFFF"/>
                </a:solidFill>
                <a:latin typeface="Calibri"/>
                <a:cs typeface="Calibri"/>
              </a:rPr>
              <a:t>ul</a:t>
            </a:r>
            <a:r>
              <a:rPr sz="4000" b="1" spc="-65" dirty="0">
                <a:solidFill>
                  <a:srgbClr val="FFFFFF"/>
                </a:solidFill>
                <a:latin typeface="Calibri"/>
                <a:cs typeface="Calibri"/>
              </a:rPr>
              <a:t>a</a:t>
            </a:r>
            <a:r>
              <a:rPr sz="4000" b="1" spc="-70" dirty="0">
                <a:solidFill>
                  <a:srgbClr val="FFFFFF"/>
                </a:solidFill>
                <a:latin typeface="Calibri"/>
                <a:cs typeface="Calibri"/>
              </a:rPr>
              <a:t>t</a:t>
            </a:r>
            <a:r>
              <a:rPr sz="4000" b="1" spc="-20" dirty="0">
                <a:solidFill>
                  <a:srgbClr val="FFFFFF"/>
                </a:solidFill>
                <a:latin typeface="Calibri"/>
                <a:cs typeface="Calibri"/>
              </a:rPr>
              <a:t>es</a:t>
            </a:r>
            <a:r>
              <a:rPr sz="4000" b="1" spc="40" dirty="0">
                <a:solidFill>
                  <a:srgbClr val="FFFFFF"/>
                </a:solidFill>
                <a:latin typeface="Calibri"/>
                <a:cs typeface="Calibri"/>
              </a:rPr>
              <a:t> </a:t>
            </a:r>
            <a:r>
              <a:rPr sz="4000" b="1" spc="-15" dirty="0">
                <a:solidFill>
                  <a:srgbClr val="FFFFFF"/>
                </a:solidFill>
                <a:latin typeface="Calibri"/>
                <a:cs typeface="Calibri"/>
              </a:rPr>
              <a:t>vi</a:t>
            </a:r>
            <a:r>
              <a:rPr sz="4000" b="1" spc="-10" dirty="0">
                <a:solidFill>
                  <a:srgbClr val="FFFFFF"/>
                </a:solidFill>
                <a:latin typeface="Calibri"/>
                <a:cs typeface="Calibri"/>
              </a:rPr>
              <a:t>r</a:t>
            </a:r>
            <a:r>
              <a:rPr sz="4000" b="1" spc="-20" dirty="0">
                <a:solidFill>
                  <a:srgbClr val="FFFFFF"/>
                </a:solidFill>
                <a:latin typeface="Calibri"/>
                <a:cs typeface="Calibri"/>
              </a:rPr>
              <a:t>uses</a:t>
            </a:r>
            <a:endParaRPr sz="4000">
              <a:latin typeface="Calibri"/>
              <a:cs typeface="Calibri"/>
            </a:endParaRPr>
          </a:p>
        </p:txBody>
      </p:sp>
      <p:sp>
        <p:nvSpPr>
          <p:cNvPr id="4" name="object 4"/>
          <p:cNvSpPr/>
          <p:nvPr/>
        </p:nvSpPr>
        <p:spPr>
          <a:xfrm>
            <a:off x="6317411" y="1502310"/>
            <a:ext cx="2276257" cy="169808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mtClean="0">
              <a:solidFill>
                <a:prstClr val="black"/>
              </a:solidFill>
            </a:endParaRPr>
          </a:p>
        </p:txBody>
      </p:sp>
      <p:sp>
        <p:nvSpPr>
          <p:cNvPr id="5" name="object 5"/>
          <p:cNvSpPr/>
          <p:nvPr/>
        </p:nvSpPr>
        <p:spPr>
          <a:xfrm>
            <a:off x="5007864" y="1466100"/>
            <a:ext cx="1365503" cy="1219187"/>
          </a:xfrm>
          <a:prstGeom prst="rect">
            <a:avLst/>
          </a:prstGeom>
          <a:blipFill>
            <a:blip r:embed="rId6" cstate="print"/>
            <a:stretch>
              <a:fillRect/>
            </a:stretch>
          </a:blipFill>
        </p:spPr>
        <p:txBody>
          <a:bodyPr wrap="square" lIns="0" tIns="0" rIns="0" bIns="0" rtlCol="0">
            <a:spAutoFit/>
          </a:bodyPr>
          <a:lstStyle/>
          <a:p>
            <a:endParaRPr smtClean="0">
              <a:solidFill>
                <a:prstClr val="black"/>
              </a:solidFill>
            </a:endParaRPr>
          </a:p>
        </p:txBody>
      </p:sp>
      <p:sp>
        <p:nvSpPr>
          <p:cNvPr id="6" name="object 6"/>
          <p:cNvSpPr/>
          <p:nvPr/>
        </p:nvSpPr>
        <p:spPr>
          <a:xfrm>
            <a:off x="5063066" y="1502312"/>
            <a:ext cx="1254760" cy="1105535"/>
          </a:xfrm>
          <a:custGeom>
            <a:avLst/>
            <a:gdLst/>
            <a:ahLst/>
            <a:cxnLst/>
            <a:rect l="l" t="t" r="r" b="b"/>
            <a:pathLst>
              <a:path w="1254760" h="1105535">
                <a:moveTo>
                  <a:pt x="0" y="1105420"/>
                </a:moveTo>
                <a:lnTo>
                  <a:pt x="1254340" y="0"/>
                </a:lnTo>
              </a:path>
            </a:pathLst>
          </a:custGeom>
          <a:ln w="38100">
            <a:solidFill>
              <a:srgbClr val="FF0000"/>
            </a:solidFill>
          </a:ln>
        </p:spPr>
        <p:txBody>
          <a:bodyPr wrap="square" lIns="0" tIns="0" rIns="0" bIns="0" rtlCol="0">
            <a:spAutoFit/>
          </a:bodyPr>
          <a:lstStyle/>
          <a:p>
            <a:endParaRPr smtClean="0">
              <a:solidFill>
                <a:prstClr val="black"/>
              </a:solidFill>
            </a:endParaRPr>
          </a:p>
        </p:txBody>
      </p:sp>
      <p:sp>
        <p:nvSpPr>
          <p:cNvPr id="7" name="object 7"/>
          <p:cNvSpPr/>
          <p:nvPr/>
        </p:nvSpPr>
        <p:spPr>
          <a:xfrm>
            <a:off x="5151120" y="2840735"/>
            <a:ext cx="1214615" cy="440435"/>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mtClean="0">
              <a:solidFill>
                <a:prstClr val="black"/>
              </a:solidFill>
            </a:endParaRPr>
          </a:p>
        </p:txBody>
      </p:sp>
      <p:sp>
        <p:nvSpPr>
          <p:cNvPr id="8" name="object 8"/>
          <p:cNvSpPr/>
          <p:nvPr/>
        </p:nvSpPr>
        <p:spPr>
          <a:xfrm>
            <a:off x="5198533" y="2881306"/>
            <a:ext cx="1118870" cy="319405"/>
          </a:xfrm>
          <a:custGeom>
            <a:avLst/>
            <a:gdLst/>
            <a:ahLst/>
            <a:cxnLst/>
            <a:rect l="l" t="t" r="r" b="b"/>
            <a:pathLst>
              <a:path w="1118870" h="319405">
                <a:moveTo>
                  <a:pt x="0" y="0"/>
                </a:moveTo>
                <a:lnTo>
                  <a:pt x="1118882" y="319100"/>
                </a:lnTo>
              </a:path>
            </a:pathLst>
          </a:custGeom>
          <a:ln w="38100">
            <a:solidFill>
              <a:srgbClr val="FF0000"/>
            </a:solidFill>
          </a:ln>
        </p:spPr>
        <p:txBody>
          <a:bodyPr wrap="square" lIns="0" tIns="0" rIns="0" bIns="0" rtlCol="0">
            <a:spAutoFit/>
          </a:bodyPr>
          <a:lstStyle/>
          <a:p>
            <a:endParaRPr smtClean="0">
              <a:solidFill>
                <a:prstClr val="black"/>
              </a:solidFill>
            </a:endParaRPr>
          </a:p>
        </p:txBody>
      </p:sp>
      <p:sp>
        <p:nvSpPr>
          <p:cNvPr id="9" name="Rectangle 8"/>
          <p:cNvSpPr/>
          <p:nvPr/>
        </p:nvSpPr>
        <p:spPr>
          <a:xfrm>
            <a:off x="0" y="6478516"/>
            <a:ext cx="3791807" cy="369332"/>
          </a:xfrm>
          <a:prstGeom prst="rect">
            <a:avLst/>
          </a:prstGeom>
          <a:solidFill>
            <a:schemeClr val="bg1"/>
          </a:solidFill>
        </p:spPr>
        <p:txBody>
          <a:bodyPr wrap="none">
            <a:spAutoFit/>
          </a:bodyPr>
          <a:lstStyle/>
          <a:p>
            <a:r>
              <a:rPr lang="en-US" dirty="0"/>
              <a:t>Marla </a:t>
            </a:r>
            <a:r>
              <a:rPr lang="en-US" dirty="0" err="1"/>
              <a:t>Spivak</a:t>
            </a:r>
            <a:r>
              <a:rPr lang="en-US" dirty="0"/>
              <a:t>, University of Minnesota </a:t>
            </a:r>
          </a:p>
        </p:txBody>
      </p:sp>
    </p:spTree>
    <p:custDataLst>
      <p:tags r:id="rId1"/>
    </p:custDataLst>
    <p:extLst>
      <p:ext uri="{BB962C8B-B14F-4D97-AF65-F5344CB8AC3E}">
        <p14:creationId xmlns:p14="http://schemas.microsoft.com/office/powerpoint/2010/main" val="28538946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2209800"/>
            <a:ext cx="4038600" cy="4495800"/>
          </a:xfrm>
        </p:spPr>
        <p:txBody>
          <a:bodyPr>
            <a:normAutofit lnSpcReduction="10000"/>
          </a:bodyPr>
          <a:lstStyle/>
          <a:p>
            <a:r>
              <a:rPr lang="en-US" dirty="0"/>
              <a:t>Best management practices associated with bees and pesticide use exist, but are not widely or systematically followed by members of the crop producing industry. </a:t>
            </a:r>
          </a:p>
          <a:p>
            <a:pPr lvl="2"/>
            <a:r>
              <a:rPr lang="en-US" dirty="0"/>
              <a:t>We need informed and coordinated communication between growers and beekeepers and effective collaboration between stakeholders</a:t>
            </a:r>
            <a:r>
              <a:rPr lang="en-US" dirty="0" smtClean="0"/>
              <a:t>.</a:t>
            </a:r>
            <a:endParaRPr lang="en-US" dirty="0"/>
          </a:p>
        </p:txBody>
      </p:sp>
      <p:sp>
        <p:nvSpPr>
          <p:cNvPr id="3" name="Title 2"/>
          <p:cNvSpPr>
            <a:spLocks noGrp="1"/>
          </p:cNvSpPr>
          <p:nvPr>
            <p:ph type="title"/>
          </p:nvPr>
        </p:nvSpPr>
        <p:spPr/>
        <p:txBody>
          <a:bodyPr>
            <a:normAutofit fontScale="90000"/>
          </a:bodyPr>
          <a:lstStyle/>
          <a:p>
            <a:r>
              <a:rPr lang="en-US" dirty="0"/>
              <a:t>National Stakeholders Conference Key Findings</a:t>
            </a:r>
          </a:p>
        </p:txBody>
      </p:sp>
      <p:sp>
        <p:nvSpPr>
          <p:cNvPr id="4" name="TextBox 3"/>
          <p:cNvSpPr txBox="1"/>
          <p:nvPr/>
        </p:nvSpPr>
        <p:spPr>
          <a:xfrm>
            <a:off x="4572000" y="2830592"/>
            <a:ext cx="4419600" cy="3570208"/>
          </a:xfrm>
          <a:prstGeom prst="rect">
            <a:avLst/>
          </a:prstGeom>
          <a:noFill/>
        </p:spPr>
        <p:txBody>
          <a:bodyPr wrap="square" rtlCol="0">
            <a:spAutoFit/>
          </a:bodyPr>
          <a:lstStyle/>
          <a:p>
            <a:r>
              <a:rPr lang="en-US" sz="1600" u="sng" dirty="0" smtClean="0"/>
              <a:t>Sources for BMPs:</a:t>
            </a:r>
            <a:r>
              <a:rPr lang="en-US" sz="1600" dirty="0"/>
              <a:t/>
            </a:r>
            <a:br>
              <a:rPr lang="en-US" sz="1600" dirty="0"/>
            </a:br>
            <a:r>
              <a:rPr lang="en-US" sz="1600" dirty="0"/>
              <a:t>1. </a:t>
            </a:r>
            <a:r>
              <a:rPr lang="en-US" sz="1600" b="1" dirty="0">
                <a:hlinkClick r:id="rId3"/>
              </a:rPr>
              <a:t>Protecting Pollinators: Why and How Pesticide Applicators Can Help Them</a:t>
            </a:r>
            <a:r>
              <a:rPr lang="en-US" sz="1600" dirty="0"/>
              <a:t>. North American Pollinator Protection Campaign.</a:t>
            </a:r>
            <a:br>
              <a:rPr lang="en-US" sz="1600" dirty="0"/>
            </a:br>
            <a:r>
              <a:rPr lang="en-US" sz="1600" dirty="0"/>
              <a:t>2. </a:t>
            </a:r>
            <a:r>
              <a:rPr lang="en-US" sz="1600" b="1" dirty="0">
                <a:hlinkClick r:id="rId4"/>
              </a:rPr>
              <a:t>How to Reduce Bee Poisoning from Pesticides</a:t>
            </a:r>
            <a:r>
              <a:rPr lang="en-US" sz="1600" dirty="0"/>
              <a:t>. L. </a:t>
            </a:r>
            <a:r>
              <a:rPr lang="en-US" sz="1600" dirty="0" err="1"/>
              <a:t>Hooven</a:t>
            </a:r>
            <a:r>
              <a:rPr lang="en-US" sz="1600" dirty="0"/>
              <a:t>, R. </a:t>
            </a:r>
            <a:r>
              <a:rPr lang="en-US" sz="1600" dirty="0" err="1"/>
              <a:t>Sagili</a:t>
            </a:r>
            <a:r>
              <a:rPr lang="en-US" sz="1600" dirty="0"/>
              <a:t>, and E. Johansen.</a:t>
            </a:r>
            <a:br>
              <a:rPr lang="en-US" sz="1600" dirty="0"/>
            </a:br>
            <a:r>
              <a:rPr lang="en-US" sz="1600" dirty="0"/>
              <a:t>3. </a:t>
            </a:r>
            <a:r>
              <a:rPr lang="en-US" sz="1600" b="1" dirty="0">
                <a:hlinkClick r:id="rId5"/>
              </a:rPr>
              <a:t>Protecting Honey Bees from Pesticides</a:t>
            </a:r>
            <a:r>
              <a:rPr lang="en-US" sz="1600" dirty="0"/>
              <a:t>. Malcolm Sanford, Univ. of FL.</a:t>
            </a:r>
            <a:br>
              <a:rPr lang="en-US" sz="1600" dirty="0"/>
            </a:br>
            <a:r>
              <a:rPr lang="en-US" sz="1600" dirty="0"/>
              <a:t>4. </a:t>
            </a:r>
            <a:r>
              <a:rPr lang="en-US" sz="1600" b="1" dirty="0">
                <a:hlinkClick r:id="rId6"/>
              </a:rPr>
              <a:t>Bee Health: The Role of Pesticides</a:t>
            </a:r>
            <a:r>
              <a:rPr lang="en-US" sz="1600" dirty="0"/>
              <a:t>. Congressional Research Service 7-5700.</a:t>
            </a:r>
          </a:p>
          <a:p>
            <a:r>
              <a:rPr lang="en-US" sz="1600" dirty="0"/>
              <a:t>5. </a:t>
            </a:r>
            <a:r>
              <a:rPr lang="en-US" sz="1600" b="1" dirty="0">
                <a:hlinkClick r:id="rId7"/>
              </a:rPr>
              <a:t>Pollinators and Pesticide Stewardship</a:t>
            </a:r>
            <a:r>
              <a:rPr lang="en-US" sz="1600" dirty="0"/>
              <a:t>. Coalition for Urban/Rural Environmental Stewardship, Syngenta, and Bayer </a:t>
            </a:r>
            <a:r>
              <a:rPr lang="en-US" sz="1600" dirty="0" err="1"/>
              <a:t>CropScience</a:t>
            </a:r>
            <a:r>
              <a:rPr lang="en-US" sz="1600" dirty="0"/>
              <a:t>.</a:t>
            </a:r>
          </a:p>
          <a:p>
            <a:endParaRPr lang="en-US" dirty="0"/>
          </a:p>
        </p:txBody>
      </p:sp>
    </p:spTree>
    <p:custDataLst>
      <p:tags r:id="rId1"/>
    </p:custDataLst>
    <p:extLst>
      <p:ext uri="{BB962C8B-B14F-4D97-AF65-F5344CB8AC3E}">
        <p14:creationId xmlns:p14="http://schemas.microsoft.com/office/powerpoint/2010/main" val="16424634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2667000"/>
            <a:ext cx="5867400" cy="3505200"/>
          </a:xfrm>
        </p:spPr>
        <p:txBody>
          <a:bodyPr>
            <a:normAutofit/>
          </a:bodyPr>
          <a:lstStyle/>
          <a:p>
            <a:r>
              <a:rPr lang="en-US" dirty="0" smtClean="0"/>
              <a:t>Beekeepers </a:t>
            </a:r>
            <a:r>
              <a:rPr lang="en-US" dirty="0"/>
              <a:t>accentuated the need for accurate and timely </a:t>
            </a:r>
            <a:r>
              <a:rPr lang="en-US" dirty="0" smtClean="0"/>
              <a:t>bee kill </a:t>
            </a:r>
            <a:r>
              <a:rPr lang="en-US" dirty="0"/>
              <a:t>incident reporting, monitoring, and enforcement</a:t>
            </a:r>
            <a:r>
              <a:rPr lang="en-US" dirty="0" smtClean="0"/>
              <a:t>.</a:t>
            </a:r>
            <a:br>
              <a:rPr lang="en-US" dirty="0" smtClean="0"/>
            </a:br>
            <a:endParaRPr lang="en-US" dirty="0"/>
          </a:p>
          <a:p>
            <a:r>
              <a:rPr lang="en-US" dirty="0" smtClean="0"/>
              <a:t>Breeding </a:t>
            </a:r>
            <a:r>
              <a:rPr lang="en-US" dirty="0"/>
              <a:t>should emphasize traits such as hygienic behavior that confer improved resistance to </a:t>
            </a:r>
            <a:r>
              <a:rPr lang="en-US" dirty="0" err="1"/>
              <a:t>Varroa</a:t>
            </a:r>
            <a:r>
              <a:rPr lang="en-US" dirty="0"/>
              <a:t> mites and diseases (such as American Foulbrood).</a:t>
            </a:r>
          </a:p>
        </p:txBody>
      </p:sp>
      <p:sp>
        <p:nvSpPr>
          <p:cNvPr id="3" name="Title 2"/>
          <p:cNvSpPr>
            <a:spLocks noGrp="1"/>
          </p:cNvSpPr>
          <p:nvPr>
            <p:ph type="title"/>
          </p:nvPr>
        </p:nvSpPr>
        <p:spPr/>
        <p:txBody>
          <a:bodyPr>
            <a:normAutofit fontScale="90000"/>
          </a:bodyPr>
          <a:lstStyle/>
          <a:p>
            <a:r>
              <a:rPr lang="en-US" dirty="0"/>
              <a:t>National Stakeholders Conference Key Findings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2590800"/>
            <a:ext cx="2617385"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2000" y="6474023"/>
            <a:ext cx="4572000" cy="307777"/>
          </a:xfrm>
          <a:prstGeom prst="rect">
            <a:avLst/>
          </a:prstGeom>
          <a:noFill/>
        </p:spPr>
        <p:txBody>
          <a:bodyPr wrap="square" rtlCol="0">
            <a:spAutoFit/>
          </a:bodyPr>
          <a:lstStyle/>
          <a:p>
            <a:pPr algn="r"/>
            <a:r>
              <a:rPr lang="en-US" sz="1400" dirty="0"/>
              <a:t>http://www.beeccdcap.uga.edu/documents/spivak466.pdf</a:t>
            </a:r>
          </a:p>
        </p:txBody>
      </p:sp>
    </p:spTree>
    <p:custDataLst>
      <p:tags r:id="rId1"/>
    </p:custDataLst>
    <p:extLst>
      <p:ext uri="{BB962C8B-B14F-4D97-AF65-F5344CB8AC3E}">
        <p14:creationId xmlns:p14="http://schemas.microsoft.com/office/powerpoint/2010/main" val="42872883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28133"/>
            <a:ext cx="9143999" cy="6095999"/>
          </a:xfrm>
          <a:prstGeom prst="rect">
            <a:avLst/>
          </a:prstGeom>
          <a:blipFill>
            <a:blip r:embed="rId4" cstate="print"/>
            <a:stretch>
              <a:fillRect/>
            </a:stretch>
          </a:blipFill>
        </p:spPr>
        <p:txBody>
          <a:bodyPr wrap="square" lIns="0" tIns="0" rIns="0" bIns="0" rtlCol="0">
            <a:spAutoFit/>
          </a:bodyPr>
          <a:lstStyle/>
          <a:p>
            <a:endParaRPr dirty="0" smtClean="0">
              <a:solidFill>
                <a:prstClr val="black"/>
              </a:solidFill>
            </a:endParaRPr>
          </a:p>
        </p:txBody>
      </p:sp>
      <p:sp>
        <p:nvSpPr>
          <p:cNvPr id="3" name="object 3"/>
          <p:cNvSpPr txBox="1"/>
          <p:nvPr/>
        </p:nvSpPr>
        <p:spPr>
          <a:xfrm>
            <a:off x="245408" y="6485281"/>
            <a:ext cx="2015489" cy="298450"/>
          </a:xfrm>
          <a:prstGeom prst="rect">
            <a:avLst/>
          </a:prstGeom>
        </p:spPr>
        <p:txBody>
          <a:bodyPr vert="horz" wrap="square" lIns="0" tIns="0" rIns="0" bIns="0" rtlCol="0">
            <a:spAutoFit/>
          </a:bodyPr>
          <a:lstStyle/>
          <a:p>
            <a:pPr marL="12700"/>
            <a:r>
              <a:rPr spc="-25" dirty="0">
                <a:solidFill>
                  <a:srgbClr val="C0C0C0"/>
                </a:solidFill>
                <a:cs typeface="Calibri"/>
              </a:rPr>
              <a:t>W</a:t>
            </a:r>
            <a:r>
              <a:rPr dirty="0">
                <a:solidFill>
                  <a:srgbClr val="C0C0C0"/>
                </a:solidFill>
                <a:cs typeface="Calibri"/>
              </a:rPr>
              <a:t>h</a:t>
            </a:r>
            <a:r>
              <a:rPr spc="-5" dirty="0">
                <a:solidFill>
                  <a:srgbClr val="C0C0C0"/>
                </a:solidFill>
                <a:cs typeface="Calibri"/>
              </a:rPr>
              <a:t>ol</a:t>
            </a:r>
            <a:r>
              <a:rPr spc="-10" dirty="0">
                <a:solidFill>
                  <a:srgbClr val="C0C0C0"/>
                </a:solidFill>
                <a:cs typeface="Calibri"/>
              </a:rPr>
              <a:t>e</a:t>
            </a:r>
            <a:r>
              <a:rPr spc="5" dirty="0">
                <a:solidFill>
                  <a:srgbClr val="C0C0C0"/>
                </a:solidFill>
                <a:cs typeface="Calibri"/>
              </a:rPr>
              <a:t> </a:t>
            </a:r>
            <a:r>
              <a:rPr spc="-25" dirty="0">
                <a:solidFill>
                  <a:srgbClr val="C0C0C0"/>
                </a:solidFill>
                <a:cs typeface="Calibri"/>
              </a:rPr>
              <a:t>F</a:t>
            </a:r>
            <a:r>
              <a:rPr spc="-5" dirty="0">
                <a:solidFill>
                  <a:srgbClr val="C0C0C0"/>
                </a:solidFill>
                <a:cs typeface="Calibri"/>
              </a:rPr>
              <a:t>oo</a:t>
            </a:r>
            <a:r>
              <a:rPr dirty="0">
                <a:solidFill>
                  <a:srgbClr val="C0C0C0"/>
                </a:solidFill>
                <a:cs typeface="Calibri"/>
              </a:rPr>
              <a:t>ds </a:t>
            </a:r>
            <a:r>
              <a:rPr spc="15" dirty="0">
                <a:solidFill>
                  <a:srgbClr val="C0C0C0"/>
                </a:solidFill>
                <a:cs typeface="Calibri"/>
              </a:rPr>
              <a:t> </a:t>
            </a:r>
            <a:r>
              <a:rPr spc="-25" dirty="0">
                <a:solidFill>
                  <a:srgbClr val="C0C0C0"/>
                </a:solidFill>
                <a:cs typeface="Calibri"/>
              </a:rPr>
              <a:t>M</a:t>
            </a:r>
            <a:r>
              <a:rPr dirty="0">
                <a:solidFill>
                  <a:srgbClr val="C0C0C0"/>
                </a:solidFill>
                <a:cs typeface="Calibri"/>
              </a:rPr>
              <a:t>a</a:t>
            </a:r>
            <a:r>
              <a:rPr spc="-15" dirty="0">
                <a:solidFill>
                  <a:srgbClr val="C0C0C0"/>
                </a:solidFill>
                <a:cs typeface="Calibri"/>
              </a:rPr>
              <a:t>r</a:t>
            </a:r>
            <a:r>
              <a:rPr spc="-75" dirty="0">
                <a:solidFill>
                  <a:srgbClr val="C0C0C0"/>
                </a:solidFill>
                <a:cs typeface="Calibri"/>
              </a:rPr>
              <a:t>k</a:t>
            </a:r>
            <a:r>
              <a:rPr spc="-20" dirty="0">
                <a:solidFill>
                  <a:srgbClr val="C0C0C0"/>
                </a:solidFill>
                <a:cs typeface="Calibri"/>
              </a:rPr>
              <a:t>e</a:t>
            </a:r>
            <a:r>
              <a:rPr spc="-10" dirty="0">
                <a:solidFill>
                  <a:srgbClr val="C0C0C0"/>
                </a:solidFill>
                <a:cs typeface="Calibri"/>
              </a:rPr>
              <a:t>t</a:t>
            </a:r>
            <a:endParaRPr>
              <a:solidFill>
                <a:prstClr val="black"/>
              </a:solidFill>
              <a:cs typeface="Calibri"/>
            </a:endParaRPr>
          </a:p>
        </p:txBody>
      </p:sp>
      <p:sp>
        <p:nvSpPr>
          <p:cNvPr id="4" name="object 4"/>
          <p:cNvSpPr/>
          <p:nvPr/>
        </p:nvSpPr>
        <p:spPr>
          <a:xfrm>
            <a:off x="2523058" y="16929"/>
            <a:ext cx="3888740" cy="769620"/>
          </a:xfrm>
          <a:custGeom>
            <a:avLst/>
            <a:gdLst/>
            <a:ahLst/>
            <a:cxnLst/>
            <a:rect l="l" t="t" r="r" b="b"/>
            <a:pathLst>
              <a:path w="3888740" h="769620">
                <a:moveTo>
                  <a:pt x="0" y="0"/>
                </a:moveTo>
                <a:lnTo>
                  <a:pt x="3888435" y="0"/>
                </a:lnTo>
                <a:lnTo>
                  <a:pt x="3888435" y="769442"/>
                </a:lnTo>
                <a:lnTo>
                  <a:pt x="0" y="769442"/>
                </a:lnTo>
                <a:lnTo>
                  <a:pt x="0"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5" name="object 5"/>
          <p:cNvSpPr txBox="1">
            <a:spLocks noGrp="1"/>
          </p:cNvSpPr>
          <p:nvPr>
            <p:ph type="title"/>
          </p:nvPr>
        </p:nvSpPr>
        <p:spPr>
          <a:prstGeom prst="rect">
            <a:avLst/>
          </a:prstGeom>
        </p:spPr>
        <p:txBody>
          <a:bodyPr vert="horz" wrap="square" lIns="0" tIns="0" rIns="0" bIns="0" rtlCol="0">
            <a:spAutoFit/>
          </a:bodyPr>
          <a:lstStyle/>
          <a:p>
            <a:pPr marL="2134870">
              <a:lnSpc>
                <a:spcPct val="100000"/>
              </a:lnSpc>
            </a:pPr>
            <a:r>
              <a:rPr spc="-5" dirty="0"/>
              <a:t>Li</a:t>
            </a:r>
            <a:r>
              <a:rPr spc="-110" dirty="0"/>
              <a:t>f</a:t>
            </a:r>
            <a:r>
              <a:rPr dirty="0"/>
              <a:t>e</a:t>
            </a:r>
            <a:r>
              <a:rPr spc="-15" dirty="0"/>
              <a:t> </a:t>
            </a:r>
            <a:r>
              <a:rPr spc="-5" dirty="0"/>
              <a:t>wi</a:t>
            </a:r>
            <a:r>
              <a:rPr dirty="0"/>
              <a:t>th</a:t>
            </a:r>
            <a:r>
              <a:rPr spc="15" dirty="0"/>
              <a:t> </a:t>
            </a:r>
            <a:r>
              <a:rPr dirty="0"/>
              <a:t>bees….</a:t>
            </a:r>
          </a:p>
        </p:txBody>
      </p:sp>
      <p:sp>
        <p:nvSpPr>
          <p:cNvPr id="6" name="Rectangle 5"/>
          <p:cNvSpPr/>
          <p:nvPr/>
        </p:nvSpPr>
        <p:spPr>
          <a:xfrm>
            <a:off x="5316566" y="6414399"/>
            <a:ext cx="3791807" cy="369332"/>
          </a:xfrm>
          <a:prstGeom prst="rect">
            <a:avLst/>
          </a:prstGeom>
          <a:solidFill>
            <a:schemeClr val="bg1"/>
          </a:solidFill>
        </p:spPr>
        <p:txBody>
          <a:bodyPr wrap="none">
            <a:spAutoFit/>
          </a:bodyPr>
          <a:lstStyle/>
          <a:p>
            <a:r>
              <a:rPr lang="en-US" dirty="0"/>
              <a:t>Marla </a:t>
            </a:r>
            <a:r>
              <a:rPr lang="en-US" dirty="0" err="1"/>
              <a:t>Spivak</a:t>
            </a:r>
            <a:r>
              <a:rPr lang="en-US" dirty="0"/>
              <a:t>, University of Minnesota </a:t>
            </a:r>
          </a:p>
        </p:txBody>
      </p:sp>
    </p:spTree>
    <p:custDataLst>
      <p:tags r:id="rId1"/>
    </p:custDataLst>
    <p:extLst>
      <p:ext uri="{BB962C8B-B14F-4D97-AF65-F5344CB8AC3E}">
        <p14:creationId xmlns:p14="http://schemas.microsoft.com/office/powerpoint/2010/main" val="5584958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362200"/>
            <a:ext cx="5562600" cy="4343400"/>
          </a:xfrm>
        </p:spPr>
        <p:txBody>
          <a:bodyPr>
            <a:normAutofit fontScale="92500" lnSpcReduction="10000"/>
          </a:bodyPr>
          <a:lstStyle/>
          <a:p>
            <a:r>
              <a:rPr lang="en-US" dirty="0" err="1" smtClean="0"/>
              <a:t>Varroa</a:t>
            </a:r>
            <a:r>
              <a:rPr lang="en-US" dirty="0" smtClean="0"/>
              <a:t> mite is vector of Israeli Acute Paralysis Virus (IAPV) which is a potentially serious problem</a:t>
            </a:r>
            <a:br>
              <a:rPr lang="en-US" dirty="0" smtClean="0"/>
            </a:br>
            <a:endParaRPr lang="en-US" dirty="0" smtClean="0"/>
          </a:p>
          <a:p>
            <a:r>
              <a:rPr lang="en-US" dirty="0" smtClean="0"/>
              <a:t>Sentinel apiary study – </a:t>
            </a:r>
          </a:p>
          <a:p>
            <a:pPr lvl="1"/>
            <a:r>
              <a:rPr lang="en-US" dirty="0" smtClean="0"/>
              <a:t>Bee mortality increases as Ag land % increases</a:t>
            </a:r>
          </a:p>
          <a:p>
            <a:pPr lvl="1"/>
            <a:r>
              <a:rPr lang="en-US" dirty="0" smtClean="0"/>
              <a:t>6.2 pesticides on average found in bee pollen</a:t>
            </a:r>
          </a:p>
          <a:p>
            <a:pPr lvl="1"/>
            <a:r>
              <a:rPr lang="en-US" dirty="0" smtClean="0"/>
              <a:t>130 different pesticide residues found but no trend associated with bee mortality</a:t>
            </a:r>
          </a:p>
          <a:p>
            <a:pPr lvl="1"/>
            <a:r>
              <a:rPr lang="en-US" dirty="0" smtClean="0"/>
              <a:t>High levels of </a:t>
            </a:r>
            <a:r>
              <a:rPr lang="en-US" dirty="0" err="1" smtClean="0"/>
              <a:t>varroa</a:t>
            </a:r>
            <a:r>
              <a:rPr lang="en-US" dirty="0" smtClean="0"/>
              <a:t> = high levels of IAPV = low populations of adult bees and brood</a:t>
            </a:r>
            <a:endParaRPr lang="en-US" dirty="0"/>
          </a:p>
        </p:txBody>
      </p:sp>
      <p:sp>
        <p:nvSpPr>
          <p:cNvPr id="3" name="Title 2"/>
          <p:cNvSpPr>
            <a:spLocks noGrp="1"/>
          </p:cNvSpPr>
          <p:nvPr>
            <p:ph type="title"/>
          </p:nvPr>
        </p:nvSpPr>
        <p:spPr/>
        <p:txBody>
          <a:bodyPr>
            <a:normAutofit/>
          </a:bodyPr>
          <a:lstStyle/>
          <a:p>
            <a:r>
              <a:rPr lang="en-US" sz="3600" dirty="0" smtClean="0"/>
              <a:t>Managed Pollinator Coordinated Agriculture Program Update Highlights</a:t>
            </a:r>
            <a:endParaRPr lang="en-US" sz="3600"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7400" y="2819400"/>
            <a:ext cx="3048000" cy="2432404"/>
          </a:xfrm>
          <a:prstGeom prst="rect">
            <a:avLst/>
          </a:prstGeom>
        </p:spPr>
      </p:pic>
    </p:spTree>
    <p:custDataLst>
      <p:tags r:id="rId1"/>
    </p:custDataLst>
    <p:extLst>
      <p:ext uri="{BB962C8B-B14F-4D97-AF65-F5344CB8AC3E}">
        <p14:creationId xmlns:p14="http://schemas.microsoft.com/office/powerpoint/2010/main" val="38845901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675466"/>
            <a:ext cx="5562599" cy="3877733"/>
          </a:xfrm>
        </p:spPr>
        <p:txBody>
          <a:bodyPr>
            <a:normAutofit fontScale="85000" lnSpcReduction="20000"/>
          </a:bodyPr>
          <a:lstStyle/>
          <a:p>
            <a:r>
              <a:rPr lang="en-US" dirty="0" smtClean="0"/>
              <a:t>High degree of cross-infection of viruses between honey bees and native bumble bees</a:t>
            </a:r>
            <a:br>
              <a:rPr lang="en-US" dirty="0" smtClean="0"/>
            </a:br>
            <a:endParaRPr lang="en-US" dirty="0" smtClean="0"/>
          </a:p>
          <a:p>
            <a:r>
              <a:rPr lang="en-US" dirty="0" smtClean="0"/>
              <a:t>Bee susceptibility to interactions (synergism) between agricultural insecticides and fungicides </a:t>
            </a:r>
            <a:br>
              <a:rPr lang="en-US" dirty="0" smtClean="0"/>
            </a:br>
            <a:endParaRPr lang="en-US" dirty="0" smtClean="0"/>
          </a:p>
          <a:p>
            <a:r>
              <a:rPr lang="en-US" dirty="0" smtClean="0"/>
              <a:t>Some of those fungicides include, chlorothalonil, </a:t>
            </a:r>
            <a:r>
              <a:rPr lang="en-US" dirty="0" err="1" smtClean="0"/>
              <a:t>boscalid</a:t>
            </a:r>
            <a:r>
              <a:rPr lang="en-US" dirty="0" smtClean="0"/>
              <a:t>, </a:t>
            </a:r>
            <a:r>
              <a:rPr lang="en-US" dirty="0" err="1" smtClean="0"/>
              <a:t>captan</a:t>
            </a:r>
            <a:r>
              <a:rPr lang="en-US" dirty="0" smtClean="0"/>
              <a:t>, </a:t>
            </a:r>
            <a:r>
              <a:rPr lang="en-US" dirty="0" err="1" smtClean="0"/>
              <a:t>propiconazole</a:t>
            </a:r>
            <a:r>
              <a:rPr lang="en-US" dirty="0" smtClean="0"/>
              <a:t> and </a:t>
            </a:r>
            <a:r>
              <a:rPr lang="en-US" dirty="0" err="1" smtClean="0"/>
              <a:t>myclobutanil</a:t>
            </a:r>
            <a:r>
              <a:rPr lang="en-US" dirty="0"/>
              <a:t/>
            </a:r>
            <a:br>
              <a:rPr lang="en-US" dirty="0"/>
            </a:br>
            <a:endParaRPr lang="en-US" dirty="0" smtClean="0"/>
          </a:p>
          <a:p>
            <a:r>
              <a:rPr lang="en-US" dirty="0" err="1" smtClean="0"/>
              <a:t>Acetamiprid</a:t>
            </a:r>
            <a:r>
              <a:rPr lang="en-US" dirty="0" smtClean="0"/>
              <a:t> is not very toxic to bees on its own, but when combined with </a:t>
            </a:r>
            <a:r>
              <a:rPr lang="en-US" dirty="0" err="1" smtClean="0"/>
              <a:t>propiconazole</a:t>
            </a:r>
            <a:r>
              <a:rPr lang="en-US" dirty="0" smtClean="0"/>
              <a:t> it becomes 900times more toxic</a:t>
            </a:r>
          </a:p>
        </p:txBody>
      </p:sp>
      <p:sp>
        <p:nvSpPr>
          <p:cNvPr id="3" name="Title 2"/>
          <p:cNvSpPr>
            <a:spLocks noGrp="1"/>
          </p:cNvSpPr>
          <p:nvPr>
            <p:ph type="title"/>
          </p:nvPr>
        </p:nvSpPr>
        <p:spPr/>
        <p:txBody>
          <a:bodyPr/>
          <a:lstStyle/>
          <a:p>
            <a:r>
              <a:rPr lang="en-US" sz="3600" dirty="0"/>
              <a:t>Managed Pollinator Coordinated Agriculture Program Update Highlights</a:t>
            </a:r>
            <a:endParaRPr lang="en-US"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4600" y="3048000"/>
            <a:ext cx="2516895" cy="1905000"/>
          </a:xfrm>
          <a:prstGeom prst="rect">
            <a:avLst/>
          </a:prstGeom>
        </p:spPr>
      </p:pic>
    </p:spTree>
    <p:custDataLst>
      <p:tags r:id="rId1"/>
    </p:custDataLst>
    <p:extLst>
      <p:ext uri="{BB962C8B-B14F-4D97-AF65-F5344CB8AC3E}">
        <p14:creationId xmlns:p14="http://schemas.microsoft.com/office/powerpoint/2010/main" val="41691758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2"/>
          <p:cNvSpPr>
            <a:spLocks noGrp="1"/>
          </p:cNvSpPr>
          <p:nvPr>
            <p:ph type="title"/>
          </p:nvPr>
        </p:nvSpPr>
        <p:spPr>
          <a:xfrm>
            <a:off x="685800" y="762000"/>
            <a:ext cx="5105400" cy="701675"/>
          </a:xfrm>
        </p:spPr>
        <p:txBody>
          <a:bodyPr/>
          <a:lstStyle/>
          <a:p>
            <a:r>
              <a:rPr lang="en-US" altLang="en-US" sz="4400" b="0" smtClean="0">
                <a:solidFill>
                  <a:srgbClr val="2A3D7A"/>
                </a:solidFill>
              </a:rPr>
              <a:t>Pollinator Protection</a:t>
            </a:r>
            <a:endParaRPr lang="en-US" altLang="en-US" sz="3600" smtClean="0"/>
          </a:p>
        </p:txBody>
      </p:sp>
      <p:sp>
        <p:nvSpPr>
          <p:cNvPr id="5" name="Text Placeholder 4"/>
          <p:cNvSpPr>
            <a:spLocks noGrp="1"/>
          </p:cNvSpPr>
          <p:nvPr>
            <p:ph type="body" sz="half" idx="2"/>
          </p:nvPr>
        </p:nvSpPr>
        <p:spPr>
          <a:xfrm>
            <a:off x="381000" y="1752600"/>
            <a:ext cx="4375364" cy="4876800"/>
          </a:xfrm>
        </p:spPr>
        <p:txBody>
          <a:bodyPr>
            <a:normAutofit fontScale="77500" lnSpcReduction="20000"/>
          </a:bodyPr>
          <a:lstStyle/>
          <a:p>
            <a:pPr marL="457200" indent="-457200">
              <a:buFont typeface="Arial" panose="020B0604020202020204" pitchFamily="34" charset="0"/>
              <a:buChar char="•"/>
              <a:defRPr/>
            </a:pPr>
            <a:r>
              <a:rPr lang="en-US" sz="2800" dirty="0" smtClean="0"/>
              <a:t>Bee kills are in the news! Legislators are asking for bans or moratoriums all over the country</a:t>
            </a:r>
            <a:br>
              <a:rPr lang="en-US" sz="2800" dirty="0" smtClean="0"/>
            </a:br>
            <a:endParaRPr lang="en-US" sz="2800" dirty="0" smtClean="0"/>
          </a:p>
          <a:p>
            <a:pPr marL="457200" indent="-457200">
              <a:buFont typeface="Arial" panose="020B0604020202020204" pitchFamily="34" charset="0"/>
              <a:buChar char="•"/>
              <a:defRPr/>
            </a:pPr>
            <a:r>
              <a:rPr lang="en-US" sz="2800" dirty="0" smtClean="0"/>
              <a:t>Growers must be extremely careful</a:t>
            </a:r>
            <a:br>
              <a:rPr lang="en-US" sz="2800" dirty="0" smtClean="0"/>
            </a:br>
            <a:endParaRPr lang="en-US" sz="2800" dirty="0" smtClean="0"/>
          </a:p>
          <a:p>
            <a:pPr marL="457200" indent="-457200">
              <a:buFont typeface="Arial" panose="020B0604020202020204" pitchFamily="34" charset="0"/>
              <a:buChar char="•"/>
              <a:defRPr/>
            </a:pPr>
            <a:r>
              <a:rPr lang="en-US" sz="2800" dirty="0" smtClean="0"/>
              <a:t>This case involved “Safari” which is </a:t>
            </a:r>
            <a:r>
              <a:rPr lang="en-US" sz="2800" dirty="0" err="1" smtClean="0"/>
              <a:t>dinotefuran</a:t>
            </a:r>
            <a:r>
              <a:rPr lang="en-US" sz="2800" dirty="0" smtClean="0"/>
              <a:t> that was applied to control aphids just some linden trees had started to bloom</a:t>
            </a:r>
            <a:br>
              <a:rPr lang="en-US" sz="2800" dirty="0" smtClean="0"/>
            </a:br>
            <a:endParaRPr lang="en-US" sz="2800" dirty="0" smtClean="0"/>
          </a:p>
          <a:p>
            <a:pPr marL="457200" indent="-457200">
              <a:buFont typeface="Arial" panose="020B0604020202020204" pitchFamily="34" charset="0"/>
              <a:buChar char="•"/>
              <a:defRPr/>
            </a:pPr>
            <a:r>
              <a:rPr lang="en-US" sz="2800" dirty="0" smtClean="0"/>
              <a:t>The applicator was fined $1,665.00 for not following the label</a:t>
            </a:r>
            <a:endParaRPr lang="en-US" sz="2800" dirty="0"/>
          </a:p>
        </p:txBody>
      </p:sp>
      <p:grpSp>
        <p:nvGrpSpPr>
          <p:cNvPr id="99332" name="Group 5"/>
          <p:cNvGrpSpPr>
            <a:grpSpLocks/>
          </p:cNvGrpSpPr>
          <p:nvPr/>
        </p:nvGrpSpPr>
        <p:grpSpPr bwMode="auto">
          <a:xfrm>
            <a:off x="4876800" y="2566765"/>
            <a:ext cx="4082020" cy="3200400"/>
            <a:chOff x="3660574" y="746137"/>
            <a:chExt cx="5365439" cy="4206863"/>
          </a:xfrm>
        </p:grpSpPr>
        <p:pic>
          <p:nvPicPr>
            <p:cNvPr id="9933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60574" y="1484257"/>
              <a:ext cx="2246166" cy="3468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4"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5800" y="746137"/>
              <a:ext cx="2986957" cy="732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5"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96000" y="1465007"/>
              <a:ext cx="2930013" cy="3411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extBox 1"/>
          <p:cNvSpPr txBox="1"/>
          <p:nvPr/>
        </p:nvSpPr>
        <p:spPr>
          <a:xfrm>
            <a:off x="4876800" y="1981200"/>
            <a:ext cx="4082020" cy="523220"/>
          </a:xfrm>
          <a:prstGeom prst="rect">
            <a:avLst/>
          </a:prstGeom>
          <a:noFill/>
        </p:spPr>
        <p:txBody>
          <a:bodyPr wrap="square" rtlCol="0">
            <a:spAutoFit/>
          </a:bodyPr>
          <a:lstStyle/>
          <a:p>
            <a:pPr algn="ctr" fontAlgn="base">
              <a:spcBef>
                <a:spcPct val="0"/>
              </a:spcBef>
              <a:spcAft>
                <a:spcPct val="0"/>
              </a:spcAft>
            </a:pPr>
            <a:r>
              <a:rPr lang="en-US" sz="2800" b="1" dirty="0" smtClean="0">
                <a:solidFill>
                  <a:srgbClr val="FF0000"/>
                </a:solidFill>
              </a:rPr>
              <a:t>Portland, Oregon</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13024803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Pesticide applicators must reduce risks to honey bees and other pollinators.</a:t>
            </a:r>
            <a:endParaRPr lang="en-US" dirty="0"/>
          </a:p>
        </p:txBody>
      </p:sp>
      <p:sp>
        <p:nvSpPr>
          <p:cNvPr id="3" name="Content Placeholder 2"/>
          <p:cNvSpPr>
            <a:spLocks noGrp="1"/>
          </p:cNvSpPr>
          <p:nvPr>
            <p:ph idx="1"/>
          </p:nvPr>
        </p:nvSpPr>
        <p:spPr>
          <a:xfrm>
            <a:off x="402771" y="2057400"/>
            <a:ext cx="4245429" cy="3505200"/>
          </a:xfrm>
        </p:spPr>
        <p:txBody>
          <a:bodyPr/>
          <a:lstStyle/>
          <a:p>
            <a:r>
              <a:rPr lang="en-US" sz="3600" dirty="0" smtClean="0"/>
              <a:t>Read the label</a:t>
            </a:r>
          </a:p>
          <a:p>
            <a:r>
              <a:rPr lang="en-US" sz="3600" dirty="0" smtClean="0"/>
              <a:t>Use IPM</a:t>
            </a:r>
          </a:p>
          <a:p>
            <a:r>
              <a:rPr lang="en-US" sz="3600" dirty="0" smtClean="0"/>
              <a:t>Follow Best </a:t>
            </a:r>
            <a:br>
              <a:rPr lang="en-US" sz="3600" dirty="0" smtClean="0"/>
            </a:br>
            <a:r>
              <a:rPr lang="en-US" sz="3600" dirty="0" smtClean="0"/>
              <a:t>Management </a:t>
            </a:r>
            <a:br>
              <a:rPr lang="en-US" sz="3600" dirty="0" smtClean="0"/>
            </a:br>
            <a:r>
              <a:rPr lang="en-US" sz="3600" dirty="0" smtClean="0"/>
              <a:t>Practices</a:t>
            </a:r>
          </a:p>
          <a:p>
            <a:endParaRPr lang="en-US" dirty="0"/>
          </a:p>
        </p:txBody>
      </p:sp>
      <p:sp>
        <p:nvSpPr>
          <p:cNvPr id="4" name="Rectangle 3"/>
          <p:cNvSpPr/>
          <p:nvPr/>
        </p:nvSpPr>
        <p:spPr>
          <a:xfrm>
            <a:off x="2286000" y="3105835"/>
            <a:ext cx="4572000" cy="646331"/>
          </a:xfrm>
          <a:prstGeom prst="rect">
            <a:avLst/>
          </a:prstGeom>
        </p:spPr>
        <p:txBody>
          <a:bodyPr>
            <a:spAutoFit/>
          </a:bodyPr>
          <a:lstStyle/>
          <a:p>
            <a:endParaRPr lang="en-US" dirty="0">
              <a:solidFill>
                <a:prstClr val="black"/>
              </a:solidFill>
            </a:endParaRPr>
          </a:p>
          <a:p>
            <a:endParaRPr lang="en-US" dirty="0">
              <a:solidFill>
                <a:prstClr val="black"/>
              </a:solidFill>
            </a:endParaRPr>
          </a:p>
        </p:txBody>
      </p:sp>
      <p:grpSp>
        <p:nvGrpSpPr>
          <p:cNvPr id="7" name="Group 6"/>
          <p:cNvGrpSpPr/>
          <p:nvPr/>
        </p:nvGrpSpPr>
        <p:grpSpPr>
          <a:xfrm>
            <a:off x="4800600" y="1905000"/>
            <a:ext cx="3356608" cy="3346615"/>
            <a:chOff x="5101592" y="1942989"/>
            <a:chExt cx="3356608" cy="3346615"/>
          </a:xfrm>
        </p:grpSpPr>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62550" y="1942989"/>
              <a:ext cx="3295650" cy="3314811"/>
            </a:xfrm>
            <a:prstGeom prst="rect">
              <a:avLst/>
            </a:prstGeom>
            <a:ln w="25400">
              <a:solidFill>
                <a:schemeClr val="accent1">
                  <a:lumMod val="50000"/>
                </a:schemeClr>
              </a:solidFill>
            </a:ln>
            <a:scene3d>
              <a:camera prst="orthographicFront"/>
              <a:lightRig rig="threePt" dir="t"/>
            </a:scene3d>
            <a:sp3d>
              <a:bevelT/>
            </a:sp3d>
          </p:spPr>
        </p:pic>
        <p:sp>
          <p:nvSpPr>
            <p:cNvPr id="6" name="TextBox 5"/>
            <p:cNvSpPr txBox="1"/>
            <p:nvPr/>
          </p:nvSpPr>
          <p:spPr>
            <a:xfrm>
              <a:off x="5101592" y="5074160"/>
              <a:ext cx="1981200" cy="215444"/>
            </a:xfrm>
            <a:prstGeom prst="rect">
              <a:avLst/>
            </a:prstGeom>
            <a:noFill/>
            <a:scene3d>
              <a:camera prst="orthographicFront"/>
              <a:lightRig rig="threePt" dir="t"/>
            </a:scene3d>
            <a:sp3d>
              <a:bevelT/>
            </a:sp3d>
          </p:spPr>
          <p:txBody>
            <a:bodyPr wrap="square" rtlCol="0">
              <a:spAutoFit/>
            </a:bodyPr>
            <a:lstStyle/>
            <a:p>
              <a:r>
                <a:rPr lang="en-US" sz="800" dirty="0" smtClean="0">
                  <a:solidFill>
                    <a:srgbClr val="4F81BD">
                      <a:lumMod val="75000"/>
                    </a:srgbClr>
                  </a:solidFill>
                </a:rPr>
                <a:t>Penn State Pesticide Education Program</a:t>
              </a:r>
              <a:endParaRPr lang="en-US" sz="800" dirty="0">
                <a:solidFill>
                  <a:srgbClr val="4F81BD">
                    <a:lumMod val="75000"/>
                  </a:srgbClr>
                </a:solidFill>
              </a:endParaRPr>
            </a:p>
          </p:txBody>
        </p:sp>
      </p:grpSp>
    </p:spTree>
    <p:custDataLst>
      <p:tags r:id="rId1"/>
    </p:custDataLst>
    <p:extLst>
      <p:ext uri="{BB962C8B-B14F-4D97-AF65-F5344CB8AC3E}">
        <p14:creationId xmlns:p14="http://schemas.microsoft.com/office/powerpoint/2010/main" val="24855228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6629400" cy="1107374"/>
          </a:xfrm>
        </p:spPr>
        <p:txBody>
          <a:bodyPr/>
          <a:lstStyle/>
          <a:p>
            <a:r>
              <a:rPr lang="en-US" sz="4400" dirty="0" smtClean="0"/>
              <a:t>What Can You Do…?</a:t>
            </a:r>
            <a:endParaRPr lang="en-US" sz="3600" dirty="0"/>
          </a:p>
        </p:txBody>
      </p:sp>
      <p:sp>
        <p:nvSpPr>
          <p:cNvPr id="3" name="Content Placeholder 2"/>
          <p:cNvSpPr>
            <a:spLocks noGrp="1"/>
          </p:cNvSpPr>
          <p:nvPr>
            <p:ph idx="1"/>
          </p:nvPr>
        </p:nvSpPr>
        <p:spPr>
          <a:xfrm>
            <a:off x="152400" y="1752600"/>
            <a:ext cx="5334000" cy="4419600"/>
          </a:xfrm>
        </p:spPr>
        <p:txBody>
          <a:bodyPr anchor="t">
            <a:noAutofit/>
          </a:bodyPr>
          <a:lstStyle/>
          <a:p>
            <a:r>
              <a:rPr lang="en-US" sz="2800" b="1" dirty="0" smtClean="0">
                <a:solidFill>
                  <a:schemeClr val="bg1"/>
                </a:solidFill>
              </a:rPr>
              <a:t>As an applicator…</a:t>
            </a:r>
          </a:p>
          <a:p>
            <a:pPr lvl="1"/>
            <a:r>
              <a:rPr lang="en-US" sz="2400" b="1" dirty="0" smtClean="0">
                <a:solidFill>
                  <a:schemeClr val="bg1"/>
                </a:solidFill>
              </a:rPr>
              <a:t>Choose an insecticide with low hazard to bees</a:t>
            </a:r>
            <a:br>
              <a:rPr lang="en-US" sz="2400" b="1" dirty="0" smtClean="0">
                <a:solidFill>
                  <a:schemeClr val="bg1"/>
                </a:solidFill>
              </a:rPr>
            </a:br>
            <a:endParaRPr lang="en-US" sz="2400" b="1" dirty="0" smtClean="0">
              <a:solidFill>
                <a:schemeClr val="bg1"/>
              </a:solidFill>
            </a:endParaRPr>
          </a:p>
          <a:p>
            <a:pPr lvl="1"/>
            <a:r>
              <a:rPr lang="en-US" sz="2400" b="1" u="sng" dirty="0" smtClean="0">
                <a:solidFill>
                  <a:schemeClr val="bg1"/>
                </a:solidFill>
              </a:rPr>
              <a:t>Communicate</a:t>
            </a:r>
            <a:r>
              <a:rPr lang="en-US" sz="2400" b="1" dirty="0" smtClean="0">
                <a:solidFill>
                  <a:schemeClr val="bg1"/>
                </a:solidFill>
              </a:rPr>
              <a:t> with beekeepers</a:t>
            </a:r>
            <a:br>
              <a:rPr lang="en-US" sz="2400" b="1" dirty="0" smtClean="0">
                <a:solidFill>
                  <a:schemeClr val="bg1"/>
                </a:solidFill>
              </a:rPr>
            </a:br>
            <a:endParaRPr lang="en-US" sz="2400" b="1" dirty="0" smtClean="0">
              <a:solidFill>
                <a:schemeClr val="bg1"/>
              </a:solidFill>
            </a:endParaRPr>
          </a:p>
          <a:p>
            <a:pPr lvl="1"/>
            <a:r>
              <a:rPr lang="en-US" sz="2400" b="1" dirty="0" smtClean="0">
                <a:solidFill>
                  <a:schemeClr val="bg1"/>
                </a:solidFill>
              </a:rPr>
              <a:t>Timing of application</a:t>
            </a:r>
          </a:p>
          <a:p>
            <a:pPr marL="457200" lvl="1" indent="0">
              <a:buNone/>
            </a:pPr>
            <a:endParaRPr lang="en-US" sz="2400" b="1" dirty="0" smtClean="0">
              <a:solidFill>
                <a:schemeClr val="tx2"/>
              </a:solidFill>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9657" y="2514600"/>
            <a:ext cx="3438144" cy="2286000"/>
          </a:xfrm>
          <a:prstGeom prst="rect">
            <a:avLst/>
          </a:prstGeom>
        </p:spPr>
      </p:pic>
      <p:sp>
        <p:nvSpPr>
          <p:cNvPr id="5" name="TextBox 4"/>
          <p:cNvSpPr txBox="1"/>
          <p:nvPr/>
        </p:nvSpPr>
        <p:spPr>
          <a:xfrm>
            <a:off x="6248400" y="4859923"/>
            <a:ext cx="2406701" cy="338554"/>
          </a:xfrm>
          <a:prstGeom prst="rect">
            <a:avLst/>
          </a:prstGeom>
          <a:noFill/>
        </p:spPr>
        <p:txBody>
          <a:bodyPr wrap="square" rtlCol="0">
            <a:spAutoFit/>
          </a:bodyPr>
          <a:lstStyle/>
          <a:p>
            <a:pPr algn="ctr"/>
            <a:r>
              <a:rPr lang="en-US" sz="1600" dirty="0" smtClean="0"/>
              <a:t>pesticidepics.org</a:t>
            </a:r>
            <a:endParaRPr lang="en-US" sz="1600" dirty="0"/>
          </a:p>
        </p:txBody>
      </p:sp>
    </p:spTree>
    <p:custDataLst>
      <p:tags r:id="rId1"/>
    </p:custDataLst>
    <p:extLst>
      <p:ext uri="{BB962C8B-B14F-4D97-AF65-F5344CB8AC3E}">
        <p14:creationId xmlns:p14="http://schemas.microsoft.com/office/powerpoint/2010/main" val="3116251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7677355" cy="838200"/>
          </a:xfrm>
        </p:spPr>
        <p:txBody>
          <a:bodyPr/>
          <a:lstStyle/>
          <a:p>
            <a:r>
              <a:rPr lang="en-US" sz="4400" dirty="0" smtClean="0"/>
              <a:t>What </a:t>
            </a:r>
            <a:r>
              <a:rPr lang="en-US" sz="4400" dirty="0"/>
              <a:t>Can You Do…?</a:t>
            </a:r>
          </a:p>
        </p:txBody>
      </p:sp>
      <p:sp>
        <p:nvSpPr>
          <p:cNvPr id="3" name="Content Placeholder 2"/>
          <p:cNvSpPr>
            <a:spLocks noGrp="1"/>
          </p:cNvSpPr>
          <p:nvPr>
            <p:ph idx="1"/>
          </p:nvPr>
        </p:nvSpPr>
        <p:spPr>
          <a:xfrm>
            <a:off x="152400" y="1807361"/>
            <a:ext cx="5410201" cy="4669639"/>
          </a:xfrm>
        </p:spPr>
        <p:txBody>
          <a:bodyPr anchor="t">
            <a:normAutofit/>
          </a:bodyPr>
          <a:lstStyle/>
          <a:p>
            <a:pPr lvl="1"/>
            <a:r>
              <a:rPr lang="en-US" sz="2400" b="1" dirty="0">
                <a:solidFill>
                  <a:schemeClr val="bg1"/>
                </a:solidFill>
              </a:rPr>
              <a:t>Avoid drift</a:t>
            </a:r>
          </a:p>
          <a:p>
            <a:pPr lvl="1"/>
            <a:r>
              <a:rPr lang="en-US" sz="2400" b="1" dirty="0">
                <a:solidFill>
                  <a:schemeClr val="bg1"/>
                </a:solidFill>
              </a:rPr>
              <a:t>Good weed control in fields</a:t>
            </a:r>
          </a:p>
          <a:p>
            <a:pPr lvl="1"/>
            <a:r>
              <a:rPr lang="en-US" sz="2400" b="1" dirty="0">
                <a:solidFill>
                  <a:schemeClr val="bg1"/>
                </a:solidFill>
              </a:rPr>
              <a:t>Be aware of blooming plants in the area when applying pesticides</a:t>
            </a:r>
          </a:p>
          <a:p>
            <a:pPr lvl="1"/>
            <a:r>
              <a:rPr lang="en-US" sz="2400" b="1" dirty="0">
                <a:solidFill>
                  <a:schemeClr val="bg1"/>
                </a:solidFill>
              </a:rPr>
              <a:t>Mow blooming weeds around application sites before application, when </a:t>
            </a:r>
            <a:r>
              <a:rPr lang="en-US" sz="2400" b="1" dirty="0" smtClean="0">
                <a:solidFill>
                  <a:schemeClr val="bg1"/>
                </a:solidFill>
              </a:rPr>
              <a:t>possible</a:t>
            </a:r>
            <a:endParaRPr lang="en-US" sz="2400" b="1" dirty="0">
              <a:solidFill>
                <a:schemeClr val="bg1"/>
              </a:solidFill>
            </a:endParaRPr>
          </a:p>
        </p:txBody>
      </p:sp>
      <p:pic>
        <p:nvPicPr>
          <p:cNvPr id="2050" name="Picture 2" descr="http://www.uvm.edu/~organica/PracticalGuide/img/RotaryMowe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8800" y="4191000"/>
            <a:ext cx="3149599"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77578" y="1600199"/>
            <a:ext cx="3149599" cy="23667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43081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Did You Know?</a:t>
            </a:r>
            <a:endParaRPr lang="en-US" dirty="0"/>
          </a:p>
        </p:txBody>
      </p:sp>
      <p:sp>
        <p:nvSpPr>
          <p:cNvPr id="4" name="Content Placeholder 2"/>
          <p:cNvSpPr txBox="1">
            <a:spLocks/>
          </p:cNvSpPr>
          <p:nvPr/>
        </p:nvSpPr>
        <p:spPr>
          <a:xfrm>
            <a:off x="152400" y="1143000"/>
            <a:ext cx="6172200" cy="462589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lumMod val="95000"/>
                    <a:lumOff val="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95000"/>
                    <a:lumOff val="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95000"/>
                    <a:lumOff val="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568"/>
              </a:spcBef>
            </a:pPr>
            <a:r>
              <a:rPr lang="en-US" sz="2800" dirty="0" smtClean="0">
                <a:solidFill>
                  <a:prstClr val="black">
                    <a:lumMod val="95000"/>
                    <a:lumOff val="5000"/>
                  </a:prstClr>
                </a:solidFill>
              </a:rPr>
              <a:t>Most </a:t>
            </a:r>
            <a:r>
              <a:rPr lang="en-US" sz="2800" dirty="0" smtClean="0">
                <a:solidFill>
                  <a:srgbClr val="008000"/>
                </a:solidFill>
              </a:rPr>
              <a:t>pesticides</a:t>
            </a:r>
            <a:r>
              <a:rPr lang="en-US" sz="2800" dirty="0" smtClean="0">
                <a:solidFill>
                  <a:prstClr val="black">
                    <a:lumMod val="95000"/>
                    <a:lumOff val="5000"/>
                  </a:prstClr>
                </a:solidFill>
              </a:rPr>
              <a:t> are not acutely toxic to honey bees and other pollinators.</a:t>
            </a:r>
          </a:p>
          <a:p>
            <a:pPr>
              <a:spcBef>
                <a:spcPts val="2568"/>
              </a:spcBef>
            </a:pPr>
            <a:r>
              <a:rPr lang="en-US" sz="2800" dirty="0" smtClean="0">
                <a:solidFill>
                  <a:prstClr val="black">
                    <a:lumMod val="95000"/>
                    <a:lumOff val="5000"/>
                  </a:prstClr>
                </a:solidFill>
              </a:rPr>
              <a:t>As a general rule: </a:t>
            </a:r>
            <a:r>
              <a:rPr lang="en-US" sz="2800" dirty="0" smtClean="0">
                <a:solidFill>
                  <a:srgbClr val="800000"/>
                </a:solidFill>
              </a:rPr>
              <a:t>insecticides </a:t>
            </a:r>
            <a:r>
              <a:rPr lang="en-US" sz="2800" dirty="0" smtClean="0">
                <a:solidFill>
                  <a:prstClr val="black">
                    <a:lumMod val="95000"/>
                    <a:lumOff val="5000"/>
                  </a:prstClr>
                </a:solidFill>
              </a:rPr>
              <a:t>pose greater concerns to pollinators than fungicides and herbicides, but all can have impacts.</a:t>
            </a:r>
          </a:p>
          <a:p>
            <a:pPr lvl="1">
              <a:spcBef>
                <a:spcPts val="2568"/>
              </a:spcBef>
            </a:pPr>
            <a:r>
              <a:rPr lang="en-US" sz="2400" dirty="0">
                <a:solidFill>
                  <a:prstClr val="black">
                    <a:lumMod val="95000"/>
                    <a:lumOff val="5000"/>
                  </a:prstClr>
                </a:solidFill>
              </a:rPr>
              <a:t>However, </a:t>
            </a:r>
            <a:r>
              <a:rPr lang="en-US" sz="2400" dirty="0">
                <a:solidFill>
                  <a:srgbClr val="0000FF"/>
                </a:solidFill>
              </a:rPr>
              <a:t>not all insecticides are toxic to pollinators</a:t>
            </a:r>
            <a:r>
              <a:rPr lang="en-US" sz="2400" dirty="0" smtClean="0">
                <a:solidFill>
                  <a:prstClr val="black">
                    <a:lumMod val="95000"/>
                    <a:lumOff val="5000"/>
                  </a:prstClr>
                </a:solidFill>
              </a:rPr>
              <a:t>.</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7000" y="1752600"/>
            <a:ext cx="2286000" cy="1832307"/>
          </a:xfrm>
          <a:prstGeom prst="rect">
            <a:avLst/>
          </a:prstGeom>
        </p:spPr>
      </p:pic>
    </p:spTree>
    <p:custDataLst>
      <p:tags r:id="rId1"/>
    </p:custDataLst>
    <p:extLst>
      <p:ext uri="{BB962C8B-B14F-4D97-AF65-F5344CB8AC3E}">
        <p14:creationId xmlns:p14="http://schemas.microsoft.com/office/powerpoint/2010/main" val="3617299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Did You Know?</a:t>
            </a:r>
          </a:p>
        </p:txBody>
      </p:sp>
      <p:sp>
        <p:nvSpPr>
          <p:cNvPr id="3" name="Content Placeholder 2"/>
          <p:cNvSpPr>
            <a:spLocks noGrp="1"/>
          </p:cNvSpPr>
          <p:nvPr>
            <p:ph idx="1"/>
          </p:nvPr>
        </p:nvSpPr>
        <p:spPr>
          <a:xfrm>
            <a:off x="228600" y="1219200"/>
            <a:ext cx="6477000" cy="4267200"/>
          </a:xfrm>
        </p:spPr>
        <p:txBody>
          <a:bodyPr>
            <a:noAutofit/>
          </a:bodyPr>
          <a:lstStyle/>
          <a:p>
            <a:pPr marL="457200" indent="-457200">
              <a:spcBef>
                <a:spcPts val="2568"/>
              </a:spcBef>
              <a:buFont typeface="Arial" panose="020B0604020202020204" pitchFamily="34" charset="0"/>
              <a:buChar char="•"/>
            </a:pPr>
            <a:r>
              <a:rPr lang="en-US" sz="2400" dirty="0">
                <a:solidFill>
                  <a:prstClr val="black">
                    <a:lumMod val="95000"/>
                    <a:lumOff val="5000"/>
                  </a:prstClr>
                </a:solidFill>
              </a:rPr>
              <a:t>New research shows that some combinations of insecticides and fungicides can be very toxic to bees.</a:t>
            </a:r>
          </a:p>
          <a:p>
            <a:pPr marL="457200" indent="-457200">
              <a:spcBef>
                <a:spcPts val="2568"/>
              </a:spcBef>
              <a:buFont typeface="Arial" panose="020B0604020202020204" pitchFamily="34" charset="0"/>
              <a:buChar char="•"/>
            </a:pPr>
            <a:r>
              <a:rPr lang="en-US" sz="2400" dirty="0">
                <a:solidFill>
                  <a:prstClr val="black">
                    <a:lumMod val="95000"/>
                    <a:lumOff val="5000"/>
                  </a:prstClr>
                </a:solidFill>
              </a:rPr>
              <a:t>Research also shows that pollen contaminated with some fungicides can impact bee larvae by interfering with beneficial microbes used in making the “bee bread” (fermented pollen).</a:t>
            </a:r>
          </a:p>
          <a:p>
            <a:pPr marL="457200" indent="-457200">
              <a:spcBef>
                <a:spcPts val="2568"/>
              </a:spcBef>
              <a:buFont typeface="Arial" panose="020B0604020202020204" pitchFamily="34" charset="0"/>
              <a:buChar char="•"/>
            </a:pPr>
            <a:r>
              <a:rPr lang="en-US" sz="2400" dirty="0">
                <a:solidFill>
                  <a:prstClr val="black">
                    <a:lumMod val="95000"/>
                    <a:lumOff val="5000"/>
                  </a:prstClr>
                </a:solidFill>
              </a:rPr>
              <a:t>Any pesticide that is toxic to insect pollinators will have </a:t>
            </a:r>
            <a:r>
              <a:rPr lang="en-US" sz="2400" dirty="0" smtClean="0">
                <a:solidFill>
                  <a:prstClr val="black">
                    <a:lumMod val="95000"/>
                    <a:lumOff val="5000"/>
                  </a:prstClr>
                </a:solidFill>
              </a:rPr>
              <a:t>new warnings </a:t>
            </a:r>
            <a:r>
              <a:rPr lang="en-US" sz="2400" dirty="0">
                <a:solidFill>
                  <a:prstClr val="black">
                    <a:lumMod val="95000"/>
                    <a:lumOff val="5000"/>
                  </a:prstClr>
                </a:solidFill>
              </a:rPr>
              <a:t>on its label</a:t>
            </a:r>
            <a:r>
              <a:rPr lang="en-US" sz="2400" dirty="0" smtClean="0">
                <a:solidFill>
                  <a:prstClr val="black">
                    <a:lumMod val="95000"/>
                    <a:lumOff val="5000"/>
                  </a:prstClr>
                </a:solidFill>
              </a:rPr>
              <a:t>.</a:t>
            </a:r>
            <a:endParaRPr lang="en-US" sz="900" dirty="0"/>
          </a:p>
        </p:txBody>
      </p:sp>
      <p:pic>
        <p:nvPicPr>
          <p:cNvPr id="3074" name="Picture 2" descr="Bee Brea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25760" y="3733800"/>
            <a:ext cx="2108022" cy="13049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hoto by Remesh Sagil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0" y="1219200"/>
            <a:ext cx="2190750" cy="22669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796981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50774" y="1073728"/>
            <a:ext cx="201682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0" y="370925"/>
            <a:ext cx="7125113" cy="924475"/>
          </a:xfrm>
        </p:spPr>
        <p:txBody>
          <a:bodyPr/>
          <a:lstStyle/>
          <a:p>
            <a:r>
              <a:rPr lang="en-US" dirty="0" smtClean="0"/>
              <a:t>Formulation types differ in risk to pollinators</a:t>
            </a:r>
            <a:endParaRPr lang="en-US" dirty="0"/>
          </a:p>
        </p:txBody>
      </p:sp>
      <p:sp>
        <p:nvSpPr>
          <p:cNvPr id="3" name="Content Placeholder 2"/>
          <p:cNvSpPr>
            <a:spLocks noGrp="1"/>
          </p:cNvSpPr>
          <p:nvPr>
            <p:ph idx="1"/>
          </p:nvPr>
        </p:nvSpPr>
        <p:spPr>
          <a:xfrm>
            <a:off x="577438" y="1709568"/>
            <a:ext cx="4985162" cy="4996032"/>
          </a:xfrm>
        </p:spPr>
        <p:txBody>
          <a:bodyPr anchor="t" anchorCtr="0">
            <a:normAutofit fontScale="92500"/>
          </a:bodyPr>
          <a:lstStyle/>
          <a:p>
            <a:r>
              <a:rPr lang="en-US" sz="2800" dirty="0" smtClean="0"/>
              <a:t>More risky</a:t>
            </a:r>
          </a:p>
          <a:p>
            <a:pPr lvl="1"/>
            <a:r>
              <a:rPr lang="en-US" sz="2600" dirty="0" smtClean="0"/>
              <a:t>Dusts</a:t>
            </a:r>
          </a:p>
          <a:p>
            <a:pPr lvl="1"/>
            <a:r>
              <a:rPr lang="en-US" sz="2600" dirty="0" smtClean="0"/>
              <a:t>Microencapsulated</a:t>
            </a:r>
          </a:p>
          <a:p>
            <a:pPr lvl="1"/>
            <a:r>
              <a:rPr lang="en-US" sz="2600" dirty="0" err="1" smtClean="0"/>
              <a:t>Wettable</a:t>
            </a:r>
            <a:r>
              <a:rPr lang="en-US" sz="2600" dirty="0" smtClean="0"/>
              <a:t> powders</a:t>
            </a:r>
          </a:p>
          <a:p>
            <a:pPr lvl="1"/>
            <a:r>
              <a:rPr lang="en-US" sz="2600" dirty="0" err="1" smtClean="0"/>
              <a:t>Flowables</a:t>
            </a:r>
            <a:endParaRPr lang="en-US" sz="2600" dirty="0" smtClean="0"/>
          </a:p>
          <a:p>
            <a:pPr lvl="1"/>
            <a:r>
              <a:rPr lang="en-US" sz="2600" dirty="0" err="1" smtClean="0"/>
              <a:t>Emulsifiable</a:t>
            </a:r>
            <a:r>
              <a:rPr lang="en-US" sz="2600" dirty="0" smtClean="0"/>
              <a:t> concentrates</a:t>
            </a:r>
          </a:p>
          <a:p>
            <a:pPr lvl="1"/>
            <a:r>
              <a:rPr lang="en-US" sz="2600" dirty="0" smtClean="0"/>
              <a:t>Systemic products</a:t>
            </a:r>
          </a:p>
          <a:p>
            <a:pPr lvl="1"/>
            <a:r>
              <a:rPr lang="en-US" sz="2600" dirty="0" smtClean="0"/>
              <a:t>Some adjuvants</a:t>
            </a:r>
          </a:p>
          <a:p>
            <a:pPr lvl="2"/>
            <a:r>
              <a:rPr lang="en-US" sz="2400" dirty="0" smtClean="0"/>
              <a:t>Super-</a:t>
            </a:r>
            <a:r>
              <a:rPr lang="en-US" sz="2400" dirty="0" err="1" smtClean="0"/>
              <a:t>Organosilicone</a:t>
            </a:r>
            <a:r>
              <a:rPr lang="en-US" sz="2400" dirty="0" smtClean="0"/>
              <a:t> surfactants</a:t>
            </a:r>
          </a:p>
          <a:p>
            <a:pPr lvl="1"/>
            <a:endParaRPr lang="en-US" sz="2600" dirty="0" smtClean="0"/>
          </a:p>
        </p:txBody>
      </p:sp>
      <p:pic>
        <p:nvPicPr>
          <p:cNvPr id="1026" name="Picture 2" descr="http://www.biconet.com/botanicals/GIFs/Rot1Dust.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648369" y="1219200"/>
            <a:ext cx="1267031" cy="28005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719250" y="4648200"/>
            <a:ext cx="3344299"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425"/>
          <p:cNvSpPr txBox="1">
            <a:spLocks noChangeArrowheads="1"/>
          </p:cNvSpPr>
          <p:nvPr/>
        </p:nvSpPr>
        <p:spPr bwMode="auto">
          <a:xfrm>
            <a:off x="5779287" y="4287983"/>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t>No endorsement intended or implied</a:t>
            </a:r>
          </a:p>
        </p:txBody>
      </p:sp>
    </p:spTree>
    <p:custDataLst>
      <p:tags r:id="rId1"/>
    </p:custDataLst>
    <p:extLst>
      <p:ext uri="{BB962C8B-B14F-4D97-AF65-F5344CB8AC3E}">
        <p14:creationId xmlns:p14="http://schemas.microsoft.com/office/powerpoint/2010/main" val="4059039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125113" cy="924475"/>
          </a:xfrm>
        </p:spPr>
        <p:txBody>
          <a:bodyPr/>
          <a:lstStyle/>
          <a:p>
            <a:r>
              <a:rPr lang="en-US" dirty="0"/>
              <a:t>Formulation types differ in risk to pollinators</a:t>
            </a:r>
          </a:p>
        </p:txBody>
      </p:sp>
      <p:sp>
        <p:nvSpPr>
          <p:cNvPr id="3" name="Content Placeholder 2"/>
          <p:cNvSpPr>
            <a:spLocks noGrp="1"/>
          </p:cNvSpPr>
          <p:nvPr>
            <p:ph idx="1"/>
          </p:nvPr>
        </p:nvSpPr>
        <p:spPr>
          <a:xfrm>
            <a:off x="609601" y="1807361"/>
            <a:ext cx="5029199" cy="4898239"/>
          </a:xfrm>
        </p:spPr>
        <p:txBody>
          <a:bodyPr anchor="t" anchorCtr="0">
            <a:normAutofit/>
          </a:bodyPr>
          <a:lstStyle/>
          <a:p>
            <a:r>
              <a:rPr lang="en-US" sz="2800" dirty="0" smtClean="0"/>
              <a:t>Less risky</a:t>
            </a:r>
          </a:p>
          <a:p>
            <a:pPr lvl="1"/>
            <a:r>
              <a:rPr lang="en-US" sz="2600" dirty="0" smtClean="0"/>
              <a:t>Non-systemic granules</a:t>
            </a:r>
            <a:endParaRPr lang="en-US" sz="2600" dirty="0"/>
          </a:p>
          <a:p>
            <a:pPr lvl="1"/>
            <a:r>
              <a:rPr lang="en-US" sz="2600" dirty="0" smtClean="0"/>
              <a:t>Soluble liquids and powders</a:t>
            </a:r>
            <a:endParaRPr lang="en-US" sz="2600" dirty="0"/>
          </a:p>
          <a:p>
            <a:pPr lvl="1"/>
            <a:r>
              <a:rPr lang="en-US" sz="2600" dirty="0" smtClean="0"/>
              <a:t>Oil </a:t>
            </a:r>
            <a:r>
              <a:rPr lang="en-US" sz="2600" dirty="0"/>
              <a:t>sprays </a:t>
            </a:r>
          </a:p>
          <a:p>
            <a:pPr lvl="1"/>
            <a:r>
              <a:rPr lang="en-US" sz="2600" dirty="0" smtClean="0"/>
              <a:t>Some </a:t>
            </a:r>
            <a:r>
              <a:rPr lang="en-US" sz="2600" dirty="0"/>
              <a:t>adjuvants </a:t>
            </a:r>
            <a:endParaRPr lang="en-US" sz="2600" dirty="0" smtClean="0"/>
          </a:p>
          <a:p>
            <a:pPr lvl="2"/>
            <a:r>
              <a:rPr lang="en-US" sz="2200" dirty="0" smtClean="0"/>
              <a:t>Other non-ionic </a:t>
            </a:r>
            <a:r>
              <a:rPr lang="en-US" sz="2200" dirty="0"/>
              <a:t>surfactants show some toxicity and </a:t>
            </a:r>
            <a:endParaRPr lang="en-US" sz="2200" dirty="0" smtClean="0"/>
          </a:p>
          <a:p>
            <a:pPr lvl="2"/>
            <a:r>
              <a:rPr lang="en-US" sz="2200" dirty="0" smtClean="0"/>
              <a:t>crop </a:t>
            </a:r>
            <a:r>
              <a:rPr lang="en-US" sz="2200" dirty="0"/>
              <a:t>oils are </a:t>
            </a:r>
            <a:r>
              <a:rPr lang="en-US" sz="2200" dirty="0" smtClean="0"/>
              <a:t>least </a:t>
            </a:r>
            <a:r>
              <a:rPr lang="en-US" sz="2200" dirty="0"/>
              <a:t>toxic</a:t>
            </a:r>
          </a:p>
          <a:p>
            <a:pPr lvl="1"/>
            <a:endParaRPr lang="en-US" dirty="0"/>
          </a:p>
        </p:txBody>
      </p:sp>
      <p:pic>
        <p:nvPicPr>
          <p:cNvPr id="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72200" y="1447800"/>
            <a:ext cx="1993900"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04102" y="3124200"/>
            <a:ext cx="180649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425"/>
          <p:cNvSpPr txBox="1">
            <a:spLocks noChangeArrowheads="1"/>
          </p:cNvSpPr>
          <p:nvPr/>
        </p:nvSpPr>
        <p:spPr bwMode="auto">
          <a:xfrm>
            <a:off x="58674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t>No endorsement intended or implied</a:t>
            </a:r>
          </a:p>
        </p:txBody>
      </p:sp>
      <p:pic>
        <p:nvPicPr>
          <p:cNvPr id="2052" name="Picture 4" descr="http://www.forestrydistributing.com/content/images/thumbs/0000731_activator-90-non-ionic-surfactant.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25738" y="4676737"/>
            <a:ext cx="2280062" cy="15716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50479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41400"/>
            <a:ext cx="9143999" cy="5277555"/>
          </a:xfrm>
          <a:prstGeom prst="rect">
            <a:avLst/>
          </a:prstGeom>
          <a:blipFill>
            <a:blip r:embed="rId4" cstate="print"/>
            <a:stretch>
              <a:fillRect/>
            </a:stretch>
          </a:blipFill>
        </p:spPr>
        <p:txBody>
          <a:bodyPr wrap="square" lIns="0" tIns="0" rIns="0" bIns="0" rtlCol="0">
            <a:spAutoFit/>
          </a:bodyPr>
          <a:lstStyle/>
          <a:p>
            <a:endParaRPr smtClean="0">
              <a:solidFill>
                <a:prstClr val="black"/>
              </a:solidFill>
            </a:endParaRPr>
          </a:p>
        </p:txBody>
      </p:sp>
      <p:sp>
        <p:nvSpPr>
          <p:cNvPr id="3" name="object 3"/>
          <p:cNvSpPr txBox="1"/>
          <p:nvPr/>
        </p:nvSpPr>
        <p:spPr>
          <a:xfrm>
            <a:off x="7018741" y="6519147"/>
            <a:ext cx="2015489" cy="298450"/>
          </a:xfrm>
          <a:prstGeom prst="rect">
            <a:avLst/>
          </a:prstGeom>
        </p:spPr>
        <p:txBody>
          <a:bodyPr vert="horz" wrap="square" lIns="0" tIns="0" rIns="0" bIns="0" rtlCol="0">
            <a:spAutoFit/>
          </a:bodyPr>
          <a:lstStyle/>
          <a:p>
            <a:pPr marL="12700"/>
            <a:r>
              <a:rPr spc="-25" dirty="0">
                <a:solidFill>
                  <a:srgbClr val="C0C0C0"/>
                </a:solidFill>
                <a:cs typeface="Calibri"/>
              </a:rPr>
              <a:t>W</a:t>
            </a:r>
            <a:r>
              <a:rPr dirty="0">
                <a:solidFill>
                  <a:srgbClr val="C0C0C0"/>
                </a:solidFill>
                <a:cs typeface="Calibri"/>
              </a:rPr>
              <a:t>h</a:t>
            </a:r>
            <a:r>
              <a:rPr spc="-5" dirty="0">
                <a:solidFill>
                  <a:srgbClr val="C0C0C0"/>
                </a:solidFill>
                <a:cs typeface="Calibri"/>
              </a:rPr>
              <a:t>ol</a:t>
            </a:r>
            <a:r>
              <a:rPr spc="-10" dirty="0">
                <a:solidFill>
                  <a:srgbClr val="C0C0C0"/>
                </a:solidFill>
                <a:cs typeface="Calibri"/>
              </a:rPr>
              <a:t>e</a:t>
            </a:r>
            <a:r>
              <a:rPr spc="5" dirty="0">
                <a:solidFill>
                  <a:srgbClr val="C0C0C0"/>
                </a:solidFill>
                <a:cs typeface="Calibri"/>
              </a:rPr>
              <a:t> </a:t>
            </a:r>
            <a:r>
              <a:rPr spc="-25" dirty="0">
                <a:solidFill>
                  <a:srgbClr val="C0C0C0"/>
                </a:solidFill>
                <a:cs typeface="Calibri"/>
              </a:rPr>
              <a:t>F</a:t>
            </a:r>
            <a:r>
              <a:rPr spc="-5" dirty="0">
                <a:solidFill>
                  <a:srgbClr val="C0C0C0"/>
                </a:solidFill>
                <a:cs typeface="Calibri"/>
              </a:rPr>
              <a:t>oo</a:t>
            </a:r>
            <a:r>
              <a:rPr dirty="0">
                <a:solidFill>
                  <a:srgbClr val="C0C0C0"/>
                </a:solidFill>
                <a:cs typeface="Calibri"/>
              </a:rPr>
              <a:t>ds </a:t>
            </a:r>
            <a:r>
              <a:rPr spc="15" dirty="0">
                <a:solidFill>
                  <a:srgbClr val="C0C0C0"/>
                </a:solidFill>
                <a:cs typeface="Calibri"/>
              </a:rPr>
              <a:t> </a:t>
            </a:r>
            <a:r>
              <a:rPr spc="-25" dirty="0">
                <a:solidFill>
                  <a:srgbClr val="C0C0C0"/>
                </a:solidFill>
                <a:cs typeface="Calibri"/>
              </a:rPr>
              <a:t>M</a:t>
            </a:r>
            <a:r>
              <a:rPr dirty="0">
                <a:solidFill>
                  <a:srgbClr val="C0C0C0"/>
                </a:solidFill>
                <a:cs typeface="Calibri"/>
              </a:rPr>
              <a:t>a</a:t>
            </a:r>
            <a:r>
              <a:rPr spc="-15" dirty="0">
                <a:solidFill>
                  <a:srgbClr val="C0C0C0"/>
                </a:solidFill>
                <a:cs typeface="Calibri"/>
              </a:rPr>
              <a:t>r</a:t>
            </a:r>
            <a:r>
              <a:rPr spc="-75" dirty="0">
                <a:solidFill>
                  <a:srgbClr val="C0C0C0"/>
                </a:solidFill>
                <a:cs typeface="Calibri"/>
              </a:rPr>
              <a:t>k</a:t>
            </a:r>
            <a:r>
              <a:rPr spc="-20" dirty="0">
                <a:solidFill>
                  <a:srgbClr val="C0C0C0"/>
                </a:solidFill>
                <a:cs typeface="Calibri"/>
              </a:rPr>
              <a:t>e</a:t>
            </a:r>
            <a:r>
              <a:rPr spc="-10" dirty="0">
                <a:solidFill>
                  <a:srgbClr val="C0C0C0"/>
                </a:solidFill>
                <a:cs typeface="Calibri"/>
              </a:rPr>
              <a:t>t</a:t>
            </a:r>
            <a:endParaRPr>
              <a:solidFill>
                <a:prstClr val="black"/>
              </a:solidFill>
              <a:cs typeface="Calibri"/>
            </a:endParaRPr>
          </a:p>
        </p:txBody>
      </p:sp>
      <p:sp>
        <p:nvSpPr>
          <p:cNvPr id="4" name="object 4"/>
          <p:cNvSpPr/>
          <p:nvPr/>
        </p:nvSpPr>
        <p:spPr>
          <a:xfrm>
            <a:off x="2239898" y="50800"/>
            <a:ext cx="4700270" cy="769620"/>
          </a:xfrm>
          <a:custGeom>
            <a:avLst/>
            <a:gdLst/>
            <a:ahLst/>
            <a:cxnLst/>
            <a:rect l="l" t="t" r="r" b="b"/>
            <a:pathLst>
              <a:path w="4700270" h="769619">
                <a:moveTo>
                  <a:pt x="0" y="0"/>
                </a:moveTo>
                <a:lnTo>
                  <a:pt x="4700104" y="0"/>
                </a:lnTo>
                <a:lnTo>
                  <a:pt x="4700104" y="769442"/>
                </a:lnTo>
                <a:lnTo>
                  <a:pt x="0" y="769442"/>
                </a:lnTo>
                <a:lnTo>
                  <a:pt x="0"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5" name="object 5"/>
          <p:cNvSpPr txBox="1">
            <a:spLocks noGrp="1"/>
          </p:cNvSpPr>
          <p:nvPr>
            <p:ph type="title"/>
          </p:nvPr>
        </p:nvSpPr>
        <p:spPr>
          <a:prstGeom prst="rect">
            <a:avLst/>
          </a:prstGeom>
        </p:spPr>
        <p:txBody>
          <a:bodyPr vert="horz" wrap="square" lIns="0" tIns="0" rIns="0" bIns="0" rtlCol="0">
            <a:spAutoFit/>
          </a:bodyPr>
          <a:lstStyle/>
          <a:p>
            <a:pPr marL="1851660">
              <a:lnSpc>
                <a:spcPct val="100000"/>
              </a:lnSpc>
            </a:pPr>
            <a:r>
              <a:rPr dirty="0"/>
              <a:t>…</a:t>
            </a:r>
            <a:r>
              <a:rPr spc="-20" dirty="0"/>
              <a:t> </a:t>
            </a:r>
            <a:r>
              <a:rPr dirty="0"/>
              <a:t>and </a:t>
            </a:r>
            <a:r>
              <a:rPr spc="-5" dirty="0"/>
              <a:t>wi</a:t>
            </a:r>
            <a:r>
              <a:rPr dirty="0"/>
              <a:t>th</a:t>
            </a:r>
            <a:r>
              <a:rPr spc="5" dirty="0"/>
              <a:t>o</a:t>
            </a:r>
            <a:r>
              <a:rPr dirty="0"/>
              <a:t>ut bees</a:t>
            </a:r>
          </a:p>
        </p:txBody>
      </p:sp>
      <p:sp>
        <p:nvSpPr>
          <p:cNvPr id="6" name="Rectangle 5"/>
          <p:cNvSpPr/>
          <p:nvPr/>
        </p:nvSpPr>
        <p:spPr>
          <a:xfrm>
            <a:off x="152400" y="6414399"/>
            <a:ext cx="3791807" cy="369332"/>
          </a:xfrm>
          <a:prstGeom prst="rect">
            <a:avLst/>
          </a:prstGeom>
          <a:solidFill>
            <a:schemeClr val="bg1"/>
          </a:solidFill>
        </p:spPr>
        <p:txBody>
          <a:bodyPr wrap="none">
            <a:spAutoFit/>
          </a:bodyPr>
          <a:lstStyle/>
          <a:p>
            <a:r>
              <a:rPr lang="en-US" dirty="0"/>
              <a:t>Marla </a:t>
            </a:r>
            <a:r>
              <a:rPr lang="en-US" dirty="0" err="1"/>
              <a:t>Spivak</a:t>
            </a:r>
            <a:r>
              <a:rPr lang="en-US" dirty="0"/>
              <a:t>, University of Minnesota </a:t>
            </a:r>
          </a:p>
        </p:txBody>
      </p:sp>
    </p:spTree>
    <p:custDataLst>
      <p:tags r:id="rId1"/>
    </p:custDataLst>
    <p:extLst>
      <p:ext uri="{BB962C8B-B14F-4D97-AF65-F5344CB8AC3E}">
        <p14:creationId xmlns:p14="http://schemas.microsoft.com/office/powerpoint/2010/main" val="19492660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125113" cy="924475"/>
          </a:xfrm>
        </p:spPr>
        <p:txBody>
          <a:bodyPr/>
          <a:lstStyle/>
          <a:p>
            <a:r>
              <a:rPr lang="en-US" dirty="0"/>
              <a:t>Different </a:t>
            </a:r>
            <a:r>
              <a:rPr lang="en-US" dirty="0" smtClean="0"/>
              <a:t>Tank Mixes may also increase risk to pollinators</a:t>
            </a:r>
            <a:endParaRPr lang="en-US" dirty="0"/>
          </a:p>
        </p:txBody>
      </p:sp>
      <p:sp>
        <p:nvSpPr>
          <p:cNvPr id="3" name="Content Placeholder 2"/>
          <p:cNvSpPr>
            <a:spLocks noGrp="1"/>
          </p:cNvSpPr>
          <p:nvPr>
            <p:ph idx="1"/>
          </p:nvPr>
        </p:nvSpPr>
        <p:spPr>
          <a:xfrm>
            <a:off x="228600" y="1807361"/>
            <a:ext cx="6019800" cy="4898239"/>
          </a:xfrm>
        </p:spPr>
        <p:txBody>
          <a:bodyPr anchor="t" anchorCtr="0">
            <a:normAutofit fontScale="92500" lnSpcReduction="20000"/>
          </a:bodyPr>
          <a:lstStyle/>
          <a:p>
            <a:r>
              <a:rPr lang="en-US" sz="3200" dirty="0" smtClean="0"/>
              <a:t>Some combinations can be very risky…</a:t>
            </a:r>
          </a:p>
          <a:p>
            <a:pPr lvl="1"/>
            <a:r>
              <a:rPr lang="en-US" sz="2800" dirty="0" smtClean="0"/>
              <a:t>Insecticides mixed with </a:t>
            </a:r>
            <a:r>
              <a:rPr lang="en-US" sz="2800" dirty="0" err="1" smtClean="0"/>
              <a:t>miticides</a:t>
            </a:r>
            <a:endParaRPr lang="en-US" sz="2800" dirty="0" smtClean="0"/>
          </a:p>
          <a:p>
            <a:pPr lvl="1"/>
            <a:r>
              <a:rPr lang="en-US" sz="2800" dirty="0" smtClean="0"/>
              <a:t>Insecticides mixed with fungicides or PBO</a:t>
            </a:r>
          </a:p>
          <a:p>
            <a:pPr lvl="2"/>
            <a:r>
              <a:rPr lang="en-US" sz="2600" dirty="0" err="1" smtClean="0"/>
              <a:t>Acetamiprid</a:t>
            </a:r>
            <a:r>
              <a:rPr lang="en-US" sz="2600" dirty="0" smtClean="0"/>
              <a:t> (Assail) and </a:t>
            </a:r>
            <a:r>
              <a:rPr lang="en-US" sz="2600" dirty="0" err="1" smtClean="0"/>
              <a:t>propiconazole</a:t>
            </a:r>
            <a:r>
              <a:rPr lang="en-US" sz="2600" dirty="0" smtClean="0"/>
              <a:t> (Orbit)</a:t>
            </a:r>
          </a:p>
          <a:p>
            <a:pPr lvl="2"/>
            <a:r>
              <a:rPr lang="en-US" sz="2600" dirty="0" err="1" smtClean="0"/>
              <a:t>Pyrethroids</a:t>
            </a:r>
            <a:r>
              <a:rPr lang="en-US" sz="2600" dirty="0" smtClean="0"/>
              <a:t> and </a:t>
            </a:r>
            <a:r>
              <a:rPr lang="en-US" sz="2600" dirty="0" err="1" smtClean="0"/>
              <a:t>propiconazole</a:t>
            </a:r>
            <a:endParaRPr lang="en-US" sz="2600" dirty="0" smtClean="0"/>
          </a:p>
          <a:p>
            <a:pPr lvl="2"/>
            <a:r>
              <a:rPr lang="en-US" sz="2600" dirty="0" err="1" smtClean="0"/>
              <a:t>Piperonyl</a:t>
            </a:r>
            <a:r>
              <a:rPr lang="en-US" sz="2600" dirty="0" smtClean="0"/>
              <a:t> </a:t>
            </a:r>
            <a:r>
              <a:rPr lang="en-US" sz="2600" dirty="0" err="1" smtClean="0"/>
              <a:t>butoxide</a:t>
            </a:r>
            <a:r>
              <a:rPr lang="en-US" sz="2600" dirty="0" smtClean="0"/>
              <a:t> and some </a:t>
            </a:r>
            <a:r>
              <a:rPr lang="en-US" sz="2600" dirty="0" err="1" smtClean="0"/>
              <a:t>neonicotinoids</a:t>
            </a:r>
            <a:endParaRPr lang="en-US" sz="2600" dirty="0" smtClean="0"/>
          </a:p>
          <a:p>
            <a:r>
              <a:rPr lang="en-US" sz="3000" dirty="0" smtClean="0"/>
              <a:t>Avoid tank mixes entirely</a:t>
            </a:r>
          </a:p>
          <a:p>
            <a:endParaRPr lang="en-US" dirty="0"/>
          </a:p>
        </p:txBody>
      </p:sp>
      <p:pic>
        <p:nvPicPr>
          <p:cNvPr id="307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48400" y="1981200"/>
            <a:ext cx="2756497"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04572" y="3840567"/>
            <a:ext cx="2600325" cy="2494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425"/>
          <p:cNvSpPr txBox="1">
            <a:spLocks noChangeArrowheads="1"/>
          </p:cNvSpPr>
          <p:nvPr/>
        </p:nvSpPr>
        <p:spPr bwMode="auto">
          <a:xfrm>
            <a:off x="58674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t>No endorsement intended or implied</a:t>
            </a:r>
          </a:p>
        </p:txBody>
      </p:sp>
    </p:spTree>
    <p:custDataLst>
      <p:tags r:id="rId1"/>
    </p:custDataLst>
    <p:extLst>
      <p:ext uri="{BB962C8B-B14F-4D97-AF65-F5344CB8AC3E}">
        <p14:creationId xmlns:p14="http://schemas.microsoft.com/office/powerpoint/2010/main" val="2874687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n-US" dirty="0" smtClean="0"/>
              <a:t>Pollinator Protection Checklist</a:t>
            </a:r>
            <a:endParaRPr lang="en-US" dirty="0"/>
          </a:p>
        </p:txBody>
      </p:sp>
      <p:sp>
        <p:nvSpPr>
          <p:cNvPr id="3" name="Content Placeholder 2"/>
          <p:cNvSpPr>
            <a:spLocks noGrp="1"/>
          </p:cNvSpPr>
          <p:nvPr>
            <p:ph idx="1"/>
          </p:nvPr>
        </p:nvSpPr>
        <p:spPr>
          <a:xfrm>
            <a:off x="304800" y="1143000"/>
            <a:ext cx="5791200" cy="5410200"/>
          </a:xfrm>
        </p:spPr>
        <p:txBody>
          <a:bodyPr>
            <a:normAutofit fontScale="32500" lnSpcReduction="20000"/>
          </a:bodyPr>
          <a:lstStyle/>
          <a:p>
            <a:pPr marL="396875" indent="-396875">
              <a:spcBef>
                <a:spcPts val="1200"/>
              </a:spcBef>
              <a:buAutoNum type="arabicPeriod"/>
            </a:pPr>
            <a:r>
              <a:rPr lang="en-US" sz="7400" dirty="0" smtClean="0"/>
              <a:t>Read and follow the label.</a:t>
            </a:r>
          </a:p>
          <a:p>
            <a:pPr marL="396875" indent="-396875">
              <a:spcBef>
                <a:spcPts val="1200"/>
              </a:spcBef>
              <a:buAutoNum type="arabicPeriod"/>
            </a:pPr>
            <a:r>
              <a:rPr lang="en-US" sz="7400" dirty="0" smtClean="0">
                <a:solidFill>
                  <a:srgbClr val="008000"/>
                </a:solidFill>
              </a:rPr>
              <a:t>Determine if the pesticide is toxic to pollinators.</a:t>
            </a:r>
          </a:p>
          <a:p>
            <a:pPr marL="396875" indent="-396875">
              <a:spcBef>
                <a:spcPts val="1200"/>
              </a:spcBef>
              <a:buAutoNum type="arabicPeriod"/>
            </a:pPr>
            <a:r>
              <a:rPr lang="en-US" sz="7400" dirty="0" smtClean="0"/>
              <a:t>Learn about local pollinator visitation habits.</a:t>
            </a:r>
          </a:p>
          <a:p>
            <a:pPr marL="396875" indent="-396875">
              <a:spcBef>
                <a:spcPts val="1200"/>
              </a:spcBef>
              <a:buAutoNum type="arabicPeriod"/>
            </a:pPr>
            <a:r>
              <a:rPr lang="en-US" sz="7400" dirty="0" smtClean="0">
                <a:solidFill>
                  <a:srgbClr val="008000"/>
                </a:solidFill>
              </a:rPr>
              <a:t>Use Integrated Pest Management.</a:t>
            </a:r>
          </a:p>
          <a:p>
            <a:pPr marL="396875" indent="-396875">
              <a:spcBef>
                <a:spcPts val="1200"/>
              </a:spcBef>
              <a:buAutoNum type="arabicPeriod"/>
            </a:pPr>
            <a:r>
              <a:rPr lang="en-US" sz="7400" dirty="0" smtClean="0"/>
              <a:t>Follow pesticide stewardship practices.</a:t>
            </a:r>
          </a:p>
          <a:p>
            <a:pPr marL="396875" indent="-396875">
              <a:spcBef>
                <a:spcPts val="1200"/>
              </a:spcBef>
              <a:buAutoNum type="arabicPeriod"/>
            </a:pPr>
            <a:r>
              <a:rPr lang="en-US" sz="7400" dirty="0" smtClean="0">
                <a:solidFill>
                  <a:srgbClr val="008000"/>
                </a:solidFill>
              </a:rPr>
              <a:t>Cooperate and communicate with others.</a:t>
            </a:r>
          </a:p>
          <a:p>
            <a:pPr marL="396875" indent="-396875">
              <a:spcBef>
                <a:spcPts val="1200"/>
              </a:spcBef>
              <a:buAutoNum type="arabicPeriod"/>
            </a:pPr>
            <a:r>
              <a:rPr lang="en-US" sz="7400" dirty="0" smtClean="0"/>
              <a:t>Know symptoms of pesticide exposure to bees.</a:t>
            </a:r>
          </a:p>
          <a:p>
            <a:pPr marL="396875" indent="-396875">
              <a:spcBef>
                <a:spcPts val="1200"/>
              </a:spcBef>
              <a:buAutoNum type="arabicPeriod"/>
            </a:pPr>
            <a:r>
              <a:rPr lang="en-US" sz="7400" dirty="0" smtClean="0">
                <a:solidFill>
                  <a:srgbClr val="008000"/>
                </a:solidFill>
              </a:rPr>
              <a:t>Check local ordinances pertaining to pollinators</a:t>
            </a:r>
            <a:r>
              <a:rPr lang="en-US" dirty="0" smtClean="0">
                <a:solidFill>
                  <a:srgbClr val="008000"/>
                </a:solidFill>
              </a:rPr>
              <a:t>.</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3600" y="1447800"/>
            <a:ext cx="2959422" cy="2011573"/>
          </a:xfrm>
          <a:prstGeom prst="rect">
            <a:avLst/>
          </a:prstGeom>
        </p:spPr>
      </p:pic>
    </p:spTree>
    <p:custDataLst>
      <p:tags r:id="rId1"/>
    </p:custDataLst>
    <p:extLst>
      <p:ext uri="{BB962C8B-B14F-4D97-AF65-F5344CB8AC3E}">
        <p14:creationId xmlns:p14="http://schemas.microsoft.com/office/powerpoint/2010/main" val="24118343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Pollinator Protection Checklist</a:t>
            </a:r>
            <a:endParaRPr lang="en-US" dirty="0"/>
          </a:p>
        </p:txBody>
      </p:sp>
      <p:sp>
        <p:nvSpPr>
          <p:cNvPr id="3" name="Content Placeholder 2"/>
          <p:cNvSpPr>
            <a:spLocks noGrp="1"/>
          </p:cNvSpPr>
          <p:nvPr>
            <p:ph idx="1"/>
          </p:nvPr>
        </p:nvSpPr>
        <p:spPr>
          <a:xfrm>
            <a:off x="402771" y="1325562"/>
            <a:ext cx="8229600" cy="3535363"/>
          </a:xfrm>
        </p:spPr>
        <p:txBody>
          <a:bodyPr/>
          <a:lstStyle/>
          <a:p>
            <a:pPr marL="341313" indent="-341313">
              <a:buNone/>
            </a:pPr>
            <a:r>
              <a:rPr lang="en-US" dirty="0" smtClean="0">
                <a:solidFill>
                  <a:srgbClr val="008000"/>
                </a:solidFill>
              </a:rPr>
              <a:t>1.	Read and follow ALL pesticide label directions and precautions.</a:t>
            </a:r>
            <a:r>
              <a:rPr lang="en-US" dirty="0" smtClean="0">
                <a:solidFill>
                  <a:schemeClr val="accent1">
                    <a:lumMod val="50000"/>
                  </a:schemeClr>
                </a:solidFill>
              </a:rPr>
              <a:t/>
            </a:r>
            <a:br>
              <a:rPr lang="en-US" dirty="0" smtClean="0">
                <a:solidFill>
                  <a:schemeClr val="accent1">
                    <a:lumMod val="50000"/>
                  </a:schemeClr>
                </a:solidFill>
              </a:rPr>
            </a:br>
            <a:endParaRPr lang="en-US" dirty="0" smtClean="0">
              <a:solidFill>
                <a:schemeClr val="accent1">
                  <a:lumMod val="50000"/>
                </a:schemeClr>
              </a:solidFill>
            </a:endParaRPr>
          </a:p>
          <a:p>
            <a:pPr lvl="1">
              <a:buFont typeface="Wingdings" charset="2"/>
              <a:buChar char="ü"/>
            </a:pPr>
            <a:r>
              <a:rPr lang="en-US" dirty="0" smtClean="0"/>
              <a:t>Must reduce risk of </a:t>
            </a:r>
            <a:br>
              <a:rPr lang="en-US" dirty="0" smtClean="0"/>
            </a:br>
            <a:r>
              <a:rPr lang="en-US" dirty="0" smtClean="0"/>
              <a:t>pesticide exposure to</a:t>
            </a:r>
            <a:br>
              <a:rPr lang="en-US" dirty="0" smtClean="0"/>
            </a:br>
            <a:r>
              <a:rPr lang="en-US" dirty="0" smtClean="0"/>
              <a:t>honey bees and other</a:t>
            </a:r>
            <a:br>
              <a:rPr lang="en-US" dirty="0" smtClean="0"/>
            </a:br>
            <a:r>
              <a:rPr lang="en-US" dirty="0" smtClean="0"/>
              <a:t>pollinators.</a:t>
            </a:r>
            <a:endParaRPr lang="en-US" dirty="0"/>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9200" y="2133842"/>
            <a:ext cx="3489657" cy="3885958"/>
          </a:xfrm>
          <a:prstGeom prst="rect">
            <a:avLst/>
          </a:prstGeom>
        </p:spPr>
      </p:pic>
    </p:spTree>
    <p:custDataLst>
      <p:tags r:id="rId1"/>
    </p:custDataLst>
    <p:extLst>
      <p:ext uri="{BB962C8B-B14F-4D97-AF65-F5344CB8AC3E}">
        <p14:creationId xmlns:p14="http://schemas.microsoft.com/office/powerpoint/2010/main" val="40212703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Many insecticides have specific label warnings</a:t>
            </a:r>
            <a:endParaRPr lang="en-US" dirty="0"/>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2963489"/>
            <a:ext cx="6300788" cy="381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6363"/>
          <a:stretch/>
        </p:blipFill>
        <p:spPr bwMode="auto">
          <a:xfrm>
            <a:off x="533400" y="1323832"/>
            <a:ext cx="2574132" cy="157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29400" y="3143075"/>
            <a:ext cx="2248988" cy="1729569"/>
          </a:xfrm>
          <a:prstGeom prst="rect">
            <a:avLst/>
          </a:prstGeom>
        </p:spPr>
      </p:pic>
    </p:spTree>
    <p:custDataLst>
      <p:tags r:id="rId1"/>
    </p:custDataLst>
    <p:extLst>
      <p:ext uri="{BB962C8B-B14F-4D97-AF65-F5344CB8AC3E}">
        <p14:creationId xmlns:p14="http://schemas.microsoft.com/office/powerpoint/2010/main" val="40549135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Look for the bee icon on new labels</a:t>
            </a:r>
            <a:endParaRPr lang="en-US" dirty="0"/>
          </a:p>
        </p:txBody>
      </p:sp>
      <p:sp>
        <p:nvSpPr>
          <p:cNvPr id="3" name="Content Placeholder 2"/>
          <p:cNvSpPr>
            <a:spLocks noGrp="1"/>
          </p:cNvSpPr>
          <p:nvPr>
            <p:ph sz="quarter" idx="13"/>
          </p:nvPr>
        </p:nvSpPr>
        <p:spPr/>
        <p:txBody>
          <a:bodyPr/>
          <a:lstStyle/>
          <a:p>
            <a:r>
              <a:rPr lang="en-US" dirty="0" smtClean="0"/>
              <a:t>Products with acute or residual toxicity to pollinators will have the bee icon on their labels</a:t>
            </a:r>
            <a:br>
              <a:rPr lang="en-US" dirty="0" smtClean="0"/>
            </a:br>
            <a:endParaRPr lang="en-US" dirty="0" smtClean="0"/>
          </a:p>
          <a:p>
            <a:r>
              <a:rPr lang="en-US" dirty="0" smtClean="0"/>
              <a:t>The new warnings will be next to that icon</a:t>
            </a:r>
            <a:endParaRPr lang="en-US"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2971800"/>
            <a:ext cx="3584575"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919159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1066800" y="838200"/>
            <a:ext cx="7772400" cy="560388"/>
          </a:xfrm>
        </p:spPr>
        <p:txBody>
          <a:bodyPr/>
          <a:lstStyle/>
          <a:p>
            <a:r>
              <a:rPr lang="en-US" altLang="en-US" smtClean="0"/>
              <a:t>Pollinator Protection</a:t>
            </a:r>
          </a:p>
        </p:txBody>
      </p:sp>
      <p:pic>
        <p:nvPicPr>
          <p:cNvPr id="10035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35050" y="1398588"/>
            <a:ext cx="7073900" cy="545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6520585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Pollinator Protection Checklist</a:t>
            </a:r>
            <a:endParaRPr lang="en-US" dirty="0"/>
          </a:p>
        </p:txBody>
      </p:sp>
      <p:sp>
        <p:nvSpPr>
          <p:cNvPr id="3" name="Content Placeholder 2"/>
          <p:cNvSpPr>
            <a:spLocks noGrp="1"/>
          </p:cNvSpPr>
          <p:nvPr>
            <p:ph idx="1"/>
          </p:nvPr>
        </p:nvSpPr>
        <p:spPr>
          <a:xfrm>
            <a:off x="402771" y="1219200"/>
            <a:ext cx="5236029" cy="4495800"/>
          </a:xfrm>
        </p:spPr>
        <p:txBody>
          <a:bodyPr>
            <a:normAutofit fontScale="92500" lnSpcReduction="20000"/>
          </a:bodyPr>
          <a:lstStyle/>
          <a:p>
            <a:pPr marL="396875" indent="-396875">
              <a:spcBef>
                <a:spcPts val="4368"/>
              </a:spcBef>
              <a:buNone/>
            </a:pPr>
            <a:r>
              <a:rPr lang="en-US" dirty="0">
                <a:solidFill>
                  <a:srgbClr val="008000"/>
                </a:solidFill>
              </a:rPr>
              <a:t>2</a:t>
            </a:r>
            <a:r>
              <a:rPr lang="en-US" dirty="0" smtClean="0">
                <a:solidFill>
                  <a:srgbClr val="008000"/>
                </a:solidFill>
              </a:rPr>
              <a:t>.	Determine if the pesticide may be toxic to pollinators.</a:t>
            </a:r>
          </a:p>
          <a:p>
            <a:pPr lvl="1">
              <a:spcBef>
                <a:spcPts val="4368"/>
              </a:spcBef>
            </a:pPr>
            <a:r>
              <a:rPr lang="en-US" dirty="0" smtClean="0"/>
              <a:t>The Environmental Hazard section of a label will indicate if a pesticide is </a:t>
            </a:r>
            <a:r>
              <a:rPr lang="en-US" dirty="0" smtClean="0">
                <a:solidFill>
                  <a:srgbClr val="FF6600"/>
                </a:solidFill>
              </a:rPr>
              <a:t>moderately</a:t>
            </a:r>
            <a:r>
              <a:rPr lang="en-US" dirty="0" smtClean="0">
                <a:solidFill>
                  <a:schemeClr val="accent6">
                    <a:lumMod val="50000"/>
                  </a:schemeClr>
                </a:solidFill>
              </a:rPr>
              <a:t> </a:t>
            </a:r>
            <a:r>
              <a:rPr lang="en-US" dirty="0" smtClean="0">
                <a:solidFill>
                  <a:schemeClr val="tx1"/>
                </a:solidFill>
              </a:rPr>
              <a:t>or</a:t>
            </a:r>
            <a:r>
              <a:rPr lang="en-US" dirty="0" smtClean="0">
                <a:solidFill>
                  <a:schemeClr val="accent6">
                    <a:lumMod val="50000"/>
                  </a:schemeClr>
                </a:solidFill>
              </a:rPr>
              <a:t> </a:t>
            </a:r>
            <a:r>
              <a:rPr lang="en-US" dirty="0" smtClean="0">
                <a:solidFill>
                  <a:srgbClr val="FF0000"/>
                </a:solidFill>
              </a:rPr>
              <a:t>highly toxic </a:t>
            </a:r>
            <a:r>
              <a:rPr lang="en-US" dirty="0" smtClean="0"/>
              <a:t>to bees that contact the pesticide.</a:t>
            </a:r>
          </a:p>
          <a:p>
            <a:pPr lvl="1">
              <a:spcBef>
                <a:spcPts val="4368"/>
              </a:spcBef>
            </a:pPr>
            <a:r>
              <a:rPr lang="en-US" dirty="0" smtClean="0"/>
              <a:t>There is also a </a:t>
            </a:r>
            <a:r>
              <a:rPr lang="en-US" dirty="0" smtClean="0">
                <a:solidFill>
                  <a:schemeClr val="accent3">
                    <a:lumMod val="75000"/>
                  </a:schemeClr>
                </a:solidFill>
              </a:rPr>
              <a:t>“practically non-toxic to pollinators</a:t>
            </a:r>
            <a:r>
              <a:rPr lang="en-US" dirty="0" smtClean="0"/>
              <a:t>” category of pesticides.</a:t>
            </a:r>
          </a:p>
          <a:p>
            <a:pPr marL="457200" lvl="1" indent="0">
              <a:spcBef>
                <a:spcPts val="4368"/>
              </a:spcBef>
              <a:buNone/>
            </a:pPr>
            <a:endParaRPr lang="en-US" dirty="0"/>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15000" y="1524000"/>
            <a:ext cx="3220236" cy="2514600"/>
          </a:xfrm>
          <a:prstGeom prst="rect">
            <a:avLst/>
          </a:prstGeom>
        </p:spPr>
      </p:pic>
    </p:spTree>
    <p:custDataLst>
      <p:tags r:id="rId1"/>
    </p:custDataLst>
    <p:extLst>
      <p:ext uri="{BB962C8B-B14F-4D97-AF65-F5344CB8AC3E}">
        <p14:creationId xmlns:p14="http://schemas.microsoft.com/office/powerpoint/2010/main" val="19840197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457200"/>
            <a:ext cx="8458200" cy="1143000"/>
          </a:xfrm>
        </p:spPr>
        <p:txBody>
          <a:bodyPr>
            <a:normAutofit/>
          </a:bodyPr>
          <a:lstStyle/>
          <a:p>
            <a:r>
              <a:rPr lang="en-US" sz="3200" b="1" dirty="0" smtClean="0"/>
              <a:t>Even pesticides approved for organic grower use can be highly toxic to pollinators</a:t>
            </a:r>
          </a:p>
        </p:txBody>
      </p:sp>
      <p:grpSp>
        <p:nvGrpSpPr>
          <p:cNvPr id="29699" name="Group 3"/>
          <p:cNvGrpSpPr>
            <a:grpSpLocks/>
          </p:cNvGrpSpPr>
          <p:nvPr/>
        </p:nvGrpSpPr>
        <p:grpSpPr bwMode="auto">
          <a:xfrm>
            <a:off x="381000" y="2209800"/>
            <a:ext cx="5029200" cy="4511675"/>
            <a:chOff x="1296" y="1104"/>
            <a:chExt cx="3168" cy="2842"/>
          </a:xfrm>
        </p:grpSpPr>
        <p:pic>
          <p:nvPicPr>
            <p:cNvPr id="2970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96" y="1104"/>
              <a:ext cx="3168" cy="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Text Box 5"/>
            <p:cNvSpPr txBox="1">
              <a:spLocks noChangeArrowheads="1"/>
            </p:cNvSpPr>
            <p:nvPr/>
          </p:nvSpPr>
          <p:spPr bwMode="auto">
            <a:xfrm>
              <a:off x="1392" y="3792"/>
              <a:ext cx="249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a:latin typeface="Arial" charset="0"/>
                </a:rPr>
                <a:t>Eric Mader – The Xerces Society for Invertebrate Conservation</a:t>
              </a:r>
            </a:p>
          </p:txBody>
        </p:sp>
      </p:grpSp>
      <p:sp>
        <p:nvSpPr>
          <p:cNvPr id="3" name="TextBox 2"/>
          <p:cNvSpPr txBox="1"/>
          <p:nvPr/>
        </p:nvSpPr>
        <p:spPr>
          <a:xfrm>
            <a:off x="5798746" y="2524034"/>
            <a:ext cx="3048000" cy="923330"/>
          </a:xfrm>
          <a:prstGeom prst="rect">
            <a:avLst/>
          </a:prstGeom>
          <a:noFill/>
          <a:ln>
            <a:solidFill>
              <a:schemeClr val="accent1"/>
            </a:solidFill>
          </a:ln>
        </p:spPr>
        <p:txBody>
          <a:bodyPr wrap="square" rtlCol="0">
            <a:spAutoFit/>
          </a:bodyPr>
          <a:lstStyle/>
          <a:p>
            <a:r>
              <a:rPr lang="en-US" dirty="0" smtClean="0"/>
              <a:t>Soaps and Oils, only when directly sprayed upon the pollinator</a:t>
            </a:r>
            <a:endParaRPr lang="en-US" dirty="0"/>
          </a:p>
        </p:txBody>
      </p:sp>
      <p:cxnSp>
        <p:nvCxnSpPr>
          <p:cNvPr id="5" name="Straight Arrow Connector 4"/>
          <p:cNvCxnSpPr/>
          <p:nvPr/>
        </p:nvCxnSpPr>
        <p:spPr>
          <a:xfrm flipH="1">
            <a:off x="5334000" y="3447364"/>
            <a:ext cx="464745" cy="6096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5334000" y="3276600"/>
            <a:ext cx="464746"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1905000"/>
            <a:ext cx="6019799" cy="338554"/>
          </a:xfrm>
          <a:prstGeom prst="rect">
            <a:avLst/>
          </a:prstGeom>
          <a:noFill/>
        </p:spPr>
        <p:txBody>
          <a:bodyPr wrap="square" rtlCol="0">
            <a:spAutoFit/>
          </a:bodyPr>
          <a:lstStyle/>
          <a:p>
            <a:r>
              <a:rPr lang="en-US" sz="1600" b="1" dirty="0" smtClean="0"/>
              <a:t>Toxicity of Common Organic-Approved Pesticides to Pollinators</a:t>
            </a:r>
            <a:endParaRPr lang="en-US" sz="1600" b="1" dirty="0"/>
          </a:p>
        </p:txBody>
      </p:sp>
      <p:pic>
        <p:nvPicPr>
          <p:cNvPr id="3074"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19800" y="3657600"/>
            <a:ext cx="2609405" cy="3141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294946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9100" y="1187450"/>
            <a:ext cx="8648700" cy="490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2333078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1"/>
          <p:cNvGrpSpPr>
            <a:grpSpLocks/>
          </p:cNvGrpSpPr>
          <p:nvPr/>
        </p:nvGrpSpPr>
        <p:grpSpPr bwMode="auto">
          <a:xfrm>
            <a:off x="609600" y="762000"/>
            <a:ext cx="8305800" cy="5943600"/>
            <a:chOff x="460375" y="762000"/>
            <a:chExt cx="8683625" cy="6607277"/>
          </a:xfrm>
        </p:grpSpPr>
        <p:pic>
          <p:nvPicPr>
            <p:cNvPr id="10240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4663" y="762000"/>
              <a:ext cx="8669337"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0375" y="4778477"/>
              <a:ext cx="868362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ustDataLst>
      <p:tags r:id="rId1"/>
    </p:custDataLst>
    <p:extLst>
      <p:ext uri="{BB962C8B-B14F-4D97-AF65-F5344CB8AC3E}">
        <p14:creationId xmlns:p14="http://schemas.microsoft.com/office/powerpoint/2010/main" val="30895053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81000"/>
            <a:ext cx="9143999" cy="609599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mtClean="0">
              <a:solidFill>
                <a:prstClr val="black"/>
              </a:solidFill>
            </a:endParaRPr>
          </a:p>
        </p:txBody>
      </p:sp>
      <p:sp>
        <p:nvSpPr>
          <p:cNvPr id="3" name="object 3"/>
          <p:cNvSpPr txBox="1"/>
          <p:nvPr/>
        </p:nvSpPr>
        <p:spPr>
          <a:xfrm>
            <a:off x="7753752" y="6519147"/>
            <a:ext cx="1296670" cy="298450"/>
          </a:xfrm>
          <a:prstGeom prst="rect">
            <a:avLst/>
          </a:prstGeom>
        </p:spPr>
        <p:txBody>
          <a:bodyPr vert="horz" wrap="square" lIns="0" tIns="0" rIns="0" bIns="0" rtlCol="0">
            <a:spAutoFit/>
          </a:bodyPr>
          <a:lstStyle/>
          <a:p>
            <a:pPr marL="12700"/>
            <a:r>
              <a:rPr spc="-5" dirty="0">
                <a:solidFill>
                  <a:srgbClr val="C0C0C0"/>
                </a:solidFill>
                <a:cs typeface="Calibri"/>
              </a:rPr>
              <a:t>D</a:t>
            </a:r>
            <a:r>
              <a:rPr spc="-25" dirty="0">
                <a:solidFill>
                  <a:srgbClr val="C0C0C0"/>
                </a:solidFill>
                <a:cs typeface="Calibri"/>
              </a:rPr>
              <a:t>a</a:t>
            </a:r>
            <a:r>
              <a:rPr dirty="0">
                <a:solidFill>
                  <a:srgbClr val="C0C0C0"/>
                </a:solidFill>
                <a:cs typeface="Calibri"/>
              </a:rPr>
              <a:t>v</a:t>
            </a:r>
            <a:r>
              <a:rPr spc="-5" dirty="0">
                <a:solidFill>
                  <a:srgbClr val="C0C0C0"/>
                </a:solidFill>
                <a:cs typeface="Calibri"/>
              </a:rPr>
              <a:t>i</a:t>
            </a:r>
            <a:r>
              <a:rPr dirty="0">
                <a:solidFill>
                  <a:srgbClr val="C0C0C0"/>
                </a:solidFill>
                <a:cs typeface="Calibri"/>
              </a:rPr>
              <a:t>d </a:t>
            </a:r>
            <a:r>
              <a:rPr spc="-10" dirty="0">
                <a:solidFill>
                  <a:srgbClr val="C0C0C0"/>
                </a:solidFill>
                <a:cs typeface="Calibri"/>
              </a:rPr>
              <a:t>H</a:t>
            </a:r>
            <a:r>
              <a:rPr dirty="0">
                <a:solidFill>
                  <a:srgbClr val="C0C0C0"/>
                </a:solidFill>
                <a:cs typeface="Calibri"/>
              </a:rPr>
              <a:t>ans</a:t>
            </a:r>
            <a:r>
              <a:rPr spc="-10" dirty="0">
                <a:solidFill>
                  <a:srgbClr val="C0C0C0"/>
                </a:solidFill>
                <a:cs typeface="Calibri"/>
              </a:rPr>
              <a:t>e</a:t>
            </a:r>
            <a:r>
              <a:rPr dirty="0">
                <a:solidFill>
                  <a:srgbClr val="C0C0C0"/>
                </a:solidFill>
                <a:cs typeface="Calibri"/>
              </a:rPr>
              <a:t>n</a:t>
            </a:r>
            <a:endParaRPr>
              <a:solidFill>
                <a:prstClr val="black"/>
              </a:solidFill>
              <a:cs typeface="Calibri"/>
            </a:endParaRPr>
          </a:p>
        </p:txBody>
      </p:sp>
      <p:sp>
        <p:nvSpPr>
          <p:cNvPr id="4" name="Rectangle 3"/>
          <p:cNvSpPr/>
          <p:nvPr/>
        </p:nvSpPr>
        <p:spPr>
          <a:xfrm>
            <a:off x="34791" y="6483706"/>
            <a:ext cx="3791807" cy="369332"/>
          </a:xfrm>
          <a:prstGeom prst="rect">
            <a:avLst/>
          </a:prstGeom>
          <a:solidFill>
            <a:schemeClr val="bg1"/>
          </a:solidFill>
        </p:spPr>
        <p:txBody>
          <a:bodyPr wrap="none">
            <a:spAutoFit/>
          </a:bodyPr>
          <a:lstStyle/>
          <a:p>
            <a:r>
              <a:rPr lang="en-US" dirty="0"/>
              <a:t>Marla </a:t>
            </a:r>
            <a:r>
              <a:rPr lang="en-US" dirty="0" err="1"/>
              <a:t>Spivak</a:t>
            </a:r>
            <a:r>
              <a:rPr lang="en-US" dirty="0"/>
              <a:t>, University of Minnesota </a:t>
            </a:r>
          </a:p>
        </p:txBody>
      </p:sp>
    </p:spTree>
    <p:custDataLst>
      <p:tags r:id="rId1"/>
    </p:custDataLst>
    <p:extLst>
      <p:ext uri="{BB962C8B-B14F-4D97-AF65-F5344CB8AC3E}">
        <p14:creationId xmlns:p14="http://schemas.microsoft.com/office/powerpoint/2010/main" val="16662247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4825" y="1828800"/>
            <a:ext cx="843915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04825" y="838200"/>
            <a:ext cx="7772400" cy="1143000"/>
          </a:xfrm>
        </p:spPr>
        <p:txBody>
          <a:bodyPr/>
          <a:lstStyle/>
          <a:p>
            <a:r>
              <a:rPr lang="en-US" altLang="en-US" dirty="0"/>
              <a:t>New use directions – Ag products</a:t>
            </a:r>
            <a:endParaRPr lang="en-US" dirty="0"/>
          </a:p>
        </p:txBody>
      </p:sp>
    </p:spTree>
    <p:custDataLst>
      <p:tags r:id="rId1"/>
    </p:custDataLst>
    <p:extLst>
      <p:ext uri="{BB962C8B-B14F-4D97-AF65-F5344CB8AC3E}">
        <p14:creationId xmlns:p14="http://schemas.microsoft.com/office/powerpoint/2010/main" val="37505180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1638300"/>
            <a:ext cx="8440738"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451" name="Title 1"/>
          <p:cNvSpPr>
            <a:spLocks noGrp="1"/>
          </p:cNvSpPr>
          <p:nvPr>
            <p:ph type="title"/>
          </p:nvPr>
        </p:nvSpPr>
        <p:spPr>
          <a:xfrm>
            <a:off x="533400" y="838200"/>
            <a:ext cx="8305800" cy="800100"/>
          </a:xfrm>
        </p:spPr>
        <p:txBody>
          <a:bodyPr/>
          <a:lstStyle/>
          <a:p>
            <a:r>
              <a:rPr lang="en-US" altLang="en-US" dirty="0" smtClean="0"/>
              <a:t>New use directions – Ag products</a:t>
            </a:r>
          </a:p>
        </p:txBody>
      </p:sp>
    </p:spTree>
    <p:custDataLst>
      <p:tags r:id="rId1"/>
    </p:custDataLst>
    <p:extLst>
      <p:ext uri="{BB962C8B-B14F-4D97-AF65-F5344CB8AC3E}">
        <p14:creationId xmlns:p14="http://schemas.microsoft.com/office/powerpoint/2010/main" val="13268209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1"/>
          <p:cNvGrpSpPr>
            <a:grpSpLocks/>
          </p:cNvGrpSpPr>
          <p:nvPr/>
        </p:nvGrpSpPr>
        <p:grpSpPr bwMode="auto">
          <a:xfrm>
            <a:off x="484188" y="2209800"/>
            <a:ext cx="8667750" cy="4572000"/>
            <a:chOff x="484572" y="990416"/>
            <a:chExt cx="8667275" cy="4572183"/>
          </a:xfrm>
        </p:grpSpPr>
        <p:pic>
          <p:nvPicPr>
            <p:cNvPr id="10547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09800" y="990416"/>
              <a:ext cx="6781800" cy="1295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7"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4572" y="1857374"/>
              <a:ext cx="8667275"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609600" y="838200"/>
            <a:ext cx="8229600" cy="1143000"/>
          </a:xfrm>
        </p:spPr>
        <p:txBody>
          <a:bodyPr>
            <a:normAutofit fontScale="90000"/>
          </a:bodyPr>
          <a:lstStyle/>
          <a:p>
            <a:pPr>
              <a:defRPr/>
            </a:pPr>
            <a:r>
              <a:rPr lang="en-US" dirty="0" smtClean="0"/>
              <a:t>New use directions – Ag products &amp; Non-Ag products</a:t>
            </a:r>
            <a:endParaRPr lang="en-US" dirty="0"/>
          </a:p>
        </p:txBody>
      </p:sp>
    </p:spTree>
    <p:custDataLst>
      <p:tags r:id="rId1"/>
    </p:custDataLst>
    <p:extLst>
      <p:ext uri="{BB962C8B-B14F-4D97-AF65-F5344CB8AC3E}">
        <p14:creationId xmlns:p14="http://schemas.microsoft.com/office/powerpoint/2010/main" val="40641262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610600" cy="1143000"/>
          </a:xfrm>
        </p:spPr>
        <p:txBody>
          <a:bodyPr>
            <a:normAutofit fontScale="90000"/>
          </a:bodyPr>
          <a:lstStyle/>
          <a:p>
            <a:r>
              <a:rPr lang="en-US" dirty="0" smtClean="0"/>
              <a:t>The DACF has a registered beekeeper list</a:t>
            </a:r>
            <a:endParaRPr lang="en-US" dirty="0"/>
          </a:p>
        </p:txBody>
      </p:sp>
      <p:sp>
        <p:nvSpPr>
          <p:cNvPr id="3" name="Content Placeholder 2"/>
          <p:cNvSpPr>
            <a:spLocks noGrp="1"/>
          </p:cNvSpPr>
          <p:nvPr>
            <p:ph idx="1"/>
          </p:nvPr>
        </p:nvSpPr>
        <p:spPr>
          <a:xfrm>
            <a:off x="533400" y="2101850"/>
            <a:ext cx="2590800" cy="4527550"/>
          </a:xfrm>
        </p:spPr>
        <p:txBody>
          <a:bodyPr>
            <a:normAutofit fontScale="70000" lnSpcReduction="20000"/>
          </a:bodyPr>
          <a:lstStyle/>
          <a:p>
            <a:r>
              <a:rPr lang="en-US" dirty="0" smtClean="0"/>
              <a:t>Urban &amp; suburban applicators can contact the DACF apiarist to find out if any registered beekeepers are within 2 miles of the areas they are planning to apply pollinator toxic pesticides</a:t>
            </a:r>
            <a:endParaRPr lang="en-US" dirty="0"/>
          </a:p>
        </p:txBody>
      </p:sp>
      <p:pic>
        <p:nvPicPr>
          <p:cNvPr id="409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585" t="2915" r="6047" b="28466"/>
          <a:stretch/>
        </p:blipFill>
        <p:spPr bwMode="auto">
          <a:xfrm>
            <a:off x="3124200" y="2514600"/>
            <a:ext cx="5943600" cy="3508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8569451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Residual Toxicity</a:t>
            </a:r>
            <a:endParaRPr lang="en-US" dirty="0"/>
          </a:p>
        </p:txBody>
      </p:sp>
      <p:sp>
        <p:nvSpPr>
          <p:cNvPr id="3" name="Content Placeholder 2"/>
          <p:cNvSpPr>
            <a:spLocks noGrp="1"/>
          </p:cNvSpPr>
          <p:nvPr>
            <p:ph idx="1"/>
          </p:nvPr>
        </p:nvSpPr>
        <p:spPr>
          <a:xfrm>
            <a:off x="402771" y="1524000"/>
            <a:ext cx="5236029" cy="3933644"/>
          </a:xfrm>
        </p:spPr>
        <p:txBody>
          <a:bodyPr>
            <a:normAutofit fontScale="92500" lnSpcReduction="10000"/>
          </a:bodyPr>
          <a:lstStyle/>
          <a:p>
            <a:pPr>
              <a:spcBef>
                <a:spcPts val="3720"/>
              </a:spcBef>
            </a:pPr>
            <a:r>
              <a:rPr lang="en-US" b="1" u="sng" dirty="0" smtClean="0"/>
              <a:t>Definition:</a:t>
            </a:r>
            <a:r>
              <a:rPr lang="en-US" dirty="0" smtClean="0"/>
              <a:t> </a:t>
            </a:r>
            <a:br>
              <a:rPr lang="en-US" dirty="0" smtClean="0"/>
            </a:br>
            <a:r>
              <a:rPr lang="en-US" dirty="0" smtClean="0"/>
              <a:t>Residues on plants which can harm pollinators that visit the area after the treatment is dry or absorbed by the soil</a:t>
            </a:r>
          </a:p>
          <a:p>
            <a:pPr>
              <a:spcBef>
                <a:spcPts val="3720"/>
              </a:spcBef>
            </a:pPr>
            <a:r>
              <a:rPr lang="en-US" dirty="0" smtClean="0"/>
              <a:t>Some pesticides have extended residual toxicity to bees and other pollinators.</a:t>
            </a:r>
          </a:p>
          <a:p>
            <a:pPr lvl="1"/>
            <a:endParaRPr lang="en-US" dirty="0"/>
          </a:p>
        </p:txBody>
      </p:sp>
      <p:pic>
        <p:nvPicPr>
          <p:cNvPr id="4" name="Picture 3" descr="MC900347211.WM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8800" y="1523999"/>
            <a:ext cx="2895600" cy="3933645"/>
          </a:xfrm>
          <a:prstGeom prst="rect">
            <a:avLst/>
          </a:prstGeom>
          <a:scene3d>
            <a:camera prst="orthographicFront"/>
            <a:lightRig rig="threePt" dir="t"/>
          </a:scene3d>
          <a:sp3d>
            <a:bevelT/>
          </a:sp3d>
        </p:spPr>
      </p:pic>
    </p:spTree>
    <p:custDataLst>
      <p:tags r:id="rId1"/>
    </p:custDataLst>
    <p:extLst>
      <p:ext uri="{BB962C8B-B14F-4D97-AF65-F5344CB8AC3E}">
        <p14:creationId xmlns:p14="http://schemas.microsoft.com/office/powerpoint/2010/main" val="25639332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Residual Toxicity</a:t>
            </a:r>
            <a:endParaRPr lang="en-US" dirty="0"/>
          </a:p>
        </p:txBody>
      </p:sp>
      <p:sp>
        <p:nvSpPr>
          <p:cNvPr id="3" name="Content Placeholder 2"/>
          <p:cNvSpPr>
            <a:spLocks noGrp="1"/>
          </p:cNvSpPr>
          <p:nvPr>
            <p:ph idx="1"/>
          </p:nvPr>
        </p:nvSpPr>
        <p:spPr>
          <a:xfrm>
            <a:off x="152401" y="1524000"/>
            <a:ext cx="4731224" cy="4343400"/>
          </a:xfrm>
        </p:spPr>
        <p:txBody>
          <a:bodyPr>
            <a:normAutofit fontScale="77500" lnSpcReduction="20000"/>
          </a:bodyPr>
          <a:lstStyle/>
          <a:p>
            <a:pPr marL="0" indent="0">
              <a:spcBef>
                <a:spcPts val="2568"/>
              </a:spcBef>
              <a:buNone/>
            </a:pPr>
            <a:r>
              <a:rPr lang="en-US" dirty="0" smtClean="0"/>
              <a:t>If the pesticide </a:t>
            </a:r>
            <a:r>
              <a:rPr lang="en-US" b="1" u="sng" dirty="0" smtClean="0"/>
              <a:t>does not</a:t>
            </a:r>
            <a:r>
              <a:rPr lang="en-US" dirty="0" smtClean="0"/>
              <a:t> have extended residual toxicity:</a:t>
            </a:r>
          </a:p>
          <a:p>
            <a:pPr>
              <a:spcBef>
                <a:spcPts val="2568"/>
              </a:spcBef>
            </a:pPr>
            <a:r>
              <a:rPr lang="en-US" dirty="0" smtClean="0"/>
              <a:t>The pesticide can still harm pollinators exposed to </a:t>
            </a:r>
            <a:r>
              <a:rPr lang="en-US" dirty="0" smtClean="0">
                <a:solidFill>
                  <a:srgbClr val="660066"/>
                </a:solidFill>
              </a:rPr>
              <a:t>direct treatment; </a:t>
            </a:r>
            <a:r>
              <a:rPr lang="en-US" dirty="0" smtClean="0"/>
              <a:t>during or shortly after the application while the plants are still wet.</a:t>
            </a:r>
          </a:p>
          <a:p>
            <a:pPr>
              <a:spcBef>
                <a:spcPts val="2568"/>
              </a:spcBef>
            </a:pPr>
            <a:r>
              <a:rPr lang="en-US" dirty="0" smtClean="0"/>
              <a:t>Can often be applied </a:t>
            </a:r>
            <a:r>
              <a:rPr lang="en-US" dirty="0" smtClean="0">
                <a:solidFill>
                  <a:srgbClr val="008000"/>
                </a:solidFill>
              </a:rPr>
              <a:t>after evening pollinator foraging is complete </a:t>
            </a:r>
            <a:r>
              <a:rPr lang="en-US" dirty="0" smtClean="0"/>
              <a:t>without harming pollinators that arrive the next day.</a:t>
            </a:r>
          </a:p>
        </p:txBody>
      </p:sp>
      <p:pic>
        <p:nvPicPr>
          <p:cNvPr id="307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55191" y="1676400"/>
            <a:ext cx="4288809" cy="375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82487" y="4495800"/>
            <a:ext cx="1621809" cy="49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056726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smtClean="0">
                <a:solidFill>
                  <a:schemeClr val="tx1"/>
                </a:solidFill>
              </a:rPr>
              <a:t>Additional Restrictions for pesticide with Extended Residual Activity </a:t>
            </a:r>
            <a:r>
              <a:rPr lang="en-US" sz="1600" dirty="0" smtClean="0">
                <a:solidFill>
                  <a:schemeClr val="bg1"/>
                </a:solidFill>
              </a:rPr>
              <a:t>www.epa.gov</a:t>
            </a:r>
            <a:r>
              <a:rPr lang="en-US" sz="1600" dirty="0">
                <a:solidFill>
                  <a:schemeClr val="bg1"/>
                </a:solidFill>
              </a:rPr>
              <a:t>/pesticides/ecosystem/pollinator/bee-label-info-lrt.pdf</a:t>
            </a:r>
            <a:r>
              <a:rPr lang="en-US" sz="3600" dirty="0">
                <a:solidFill>
                  <a:schemeClr val="bg1"/>
                </a:solidFill>
              </a:rPr>
              <a:t/>
            </a:r>
            <a:br>
              <a:rPr lang="en-US" sz="3600" dirty="0">
                <a:solidFill>
                  <a:schemeClr val="bg1"/>
                </a:solidFill>
              </a:rPr>
            </a:br>
            <a:endParaRPr lang="en-US" sz="3600" dirty="0">
              <a:solidFill>
                <a:schemeClr val="tx1"/>
              </a:solidFill>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295400"/>
            <a:ext cx="9144000" cy="5562600"/>
          </a:xfrm>
          <a:prstGeom prst="rect">
            <a:avLst/>
          </a:prstGeom>
          <a:ln w="25400">
            <a:solidFill>
              <a:schemeClr val="accent1">
                <a:lumMod val="50000"/>
              </a:schemeClr>
            </a:solidFill>
          </a:ln>
        </p:spPr>
      </p:pic>
    </p:spTree>
    <p:custDataLst>
      <p:tags r:id="rId1"/>
    </p:custDataLst>
    <p:extLst>
      <p:ext uri="{BB962C8B-B14F-4D97-AF65-F5344CB8AC3E}">
        <p14:creationId xmlns:p14="http://schemas.microsoft.com/office/powerpoint/2010/main" val="39018948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514600"/>
            <a:ext cx="4309533" cy="4038599"/>
          </a:xfrm>
        </p:spPr>
        <p:txBody>
          <a:bodyPr>
            <a:normAutofit fontScale="92500" lnSpcReduction="10000"/>
          </a:bodyPr>
          <a:lstStyle/>
          <a:p>
            <a:r>
              <a:rPr lang="en-US" dirty="0" smtClean="0"/>
              <a:t>Northern bees may fly at temps in the mid – high 40’s</a:t>
            </a:r>
            <a:br>
              <a:rPr lang="en-US" dirty="0" smtClean="0"/>
            </a:br>
            <a:endParaRPr lang="en-US" dirty="0" smtClean="0"/>
          </a:p>
          <a:p>
            <a:r>
              <a:rPr lang="en-US" dirty="0" smtClean="0"/>
              <a:t>Especially to visit early blooming trees, shrubs and weeds</a:t>
            </a:r>
          </a:p>
          <a:p>
            <a:pPr lvl="1"/>
            <a:r>
              <a:rPr lang="en-US" dirty="0" smtClean="0"/>
              <a:t>Serviceberry</a:t>
            </a:r>
          </a:p>
          <a:p>
            <a:pPr lvl="1"/>
            <a:r>
              <a:rPr lang="en-US" dirty="0" smtClean="0"/>
              <a:t>Cherries</a:t>
            </a:r>
          </a:p>
          <a:p>
            <a:pPr lvl="1"/>
            <a:r>
              <a:rPr lang="en-US" dirty="0" smtClean="0"/>
              <a:t>Willow</a:t>
            </a:r>
          </a:p>
          <a:p>
            <a:pPr lvl="1"/>
            <a:r>
              <a:rPr lang="en-US" dirty="0" smtClean="0"/>
              <a:t>Crabapples</a:t>
            </a:r>
          </a:p>
          <a:p>
            <a:pPr lvl="1"/>
            <a:r>
              <a:rPr lang="en-US" dirty="0" err="1" smtClean="0"/>
              <a:t>Bluets</a:t>
            </a:r>
            <a:endParaRPr lang="en-US" dirty="0" smtClean="0"/>
          </a:p>
          <a:p>
            <a:pPr lvl="1"/>
            <a:r>
              <a:rPr lang="en-US" dirty="0" smtClean="0"/>
              <a:t>Dandelion</a:t>
            </a:r>
          </a:p>
          <a:p>
            <a:pPr lvl="1"/>
            <a:r>
              <a:rPr lang="en-US" dirty="0" err="1" smtClean="0"/>
              <a:t>Rhodora</a:t>
            </a:r>
            <a:endParaRPr lang="en-US" dirty="0" smtClean="0"/>
          </a:p>
        </p:txBody>
      </p:sp>
      <p:sp>
        <p:nvSpPr>
          <p:cNvPr id="3" name="Title 2"/>
          <p:cNvSpPr>
            <a:spLocks noGrp="1"/>
          </p:cNvSpPr>
          <p:nvPr>
            <p:ph type="title"/>
          </p:nvPr>
        </p:nvSpPr>
        <p:spPr/>
        <p:txBody>
          <a:bodyPr>
            <a:normAutofit fontScale="90000"/>
          </a:bodyPr>
          <a:lstStyle/>
          <a:p>
            <a:pPr algn="l"/>
            <a:r>
              <a:rPr lang="en-US" dirty="0" smtClean="0"/>
              <a:t>Northern wintered bees fly at lower temps</a:t>
            </a:r>
            <a:endParaRPr lang="en-US" dirty="0"/>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5000" y="2819400"/>
            <a:ext cx="3123465" cy="20574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8872" y="5105400"/>
            <a:ext cx="2902528" cy="1524961"/>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6048" y="4953000"/>
            <a:ext cx="1458623" cy="1828800"/>
          </a:xfrm>
          <a:prstGeom prst="rect">
            <a:avLst/>
          </a:prstGeom>
        </p:spPr>
      </p:pic>
    </p:spTree>
    <p:custDataLst>
      <p:tags r:id="rId1"/>
    </p:custDataLst>
    <p:extLst>
      <p:ext uri="{BB962C8B-B14F-4D97-AF65-F5344CB8AC3E}">
        <p14:creationId xmlns:p14="http://schemas.microsoft.com/office/powerpoint/2010/main" val="39511290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Residual Toxicity</a:t>
            </a:r>
            <a:endParaRPr lang="en-US" dirty="0"/>
          </a:p>
        </p:txBody>
      </p:sp>
      <p:sp>
        <p:nvSpPr>
          <p:cNvPr id="3" name="Content Placeholder 2"/>
          <p:cNvSpPr>
            <a:spLocks noGrp="1"/>
          </p:cNvSpPr>
          <p:nvPr>
            <p:ph idx="1"/>
          </p:nvPr>
        </p:nvSpPr>
        <p:spPr>
          <a:xfrm>
            <a:off x="402771" y="1096962"/>
            <a:ext cx="4321629" cy="4770438"/>
          </a:xfrm>
        </p:spPr>
        <p:txBody>
          <a:bodyPr>
            <a:normAutofit/>
          </a:bodyPr>
          <a:lstStyle/>
          <a:p>
            <a:r>
              <a:rPr lang="en-US" dirty="0" smtClean="0"/>
              <a:t>Environmental conditions can affect residual toxicity.</a:t>
            </a:r>
          </a:p>
          <a:p>
            <a:pPr lvl="1"/>
            <a:r>
              <a:rPr lang="en-US" dirty="0" smtClean="0"/>
              <a:t>Examples: </a:t>
            </a:r>
            <a:r>
              <a:rPr lang="en-US" dirty="0" smtClean="0">
                <a:solidFill>
                  <a:srgbClr val="0000FF"/>
                </a:solidFill>
              </a:rPr>
              <a:t>Low temperatures </a:t>
            </a:r>
            <a:r>
              <a:rPr lang="en-US" dirty="0" smtClean="0"/>
              <a:t>or </a:t>
            </a:r>
            <a:r>
              <a:rPr lang="en-US" dirty="0" smtClean="0">
                <a:solidFill>
                  <a:srgbClr val="0000FF"/>
                </a:solidFill>
              </a:rPr>
              <a:t>heavy dews </a:t>
            </a:r>
            <a:r>
              <a:rPr lang="en-US" dirty="0" smtClean="0"/>
              <a:t>for the night or early AM after application may increase residual toxicity.</a:t>
            </a:r>
          </a:p>
          <a:p>
            <a:pPr lvl="1"/>
            <a:endParaRPr lang="en-US" dirty="0"/>
          </a:p>
        </p:txBody>
      </p:sp>
      <p:pic>
        <p:nvPicPr>
          <p:cNvPr id="4" name="Picture 3" descr="MC900413624.WM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0600" y="1181100"/>
            <a:ext cx="2010302" cy="3009900"/>
          </a:xfrm>
          <a:prstGeom prst="rect">
            <a:avLst/>
          </a:prstGeom>
        </p:spPr>
      </p:pic>
      <p:pic>
        <p:nvPicPr>
          <p:cNvPr id="6" name="Picture 5" descr="MC900437825.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6000" y="3048000"/>
            <a:ext cx="2819400" cy="2819400"/>
          </a:xfrm>
          <a:prstGeom prst="rect">
            <a:avLst/>
          </a:prstGeom>
        </p:spPr>
      </p:pic>
    </p:spTree>
    <p:custDataLst>
      <p:tags r:id="rId1"/>
    </p:custDataLst>
    <p:extLst>
      <p:ext uri="{BB962C8B-B14F-4D97-AF65-F5344CB8AC3E}">
        <p14:creationId xmlns:p14="http://schemas.microsoft.com/office/powerpoint/2010/main" val="22540173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Pollinator Protection Checklist</a:t>
            </a:r>
            <a:endParaRPr lang="en-US" dirty="0"/>
          </a:p>
        </p:txBody>
      </p:sp>
      <p:sp>
        <p:nvSpPr>
          <p:cNvPr id="3" name="Content Placeholder 2"/>
          <p:cNvSpPr>
            <a:spLocks noGrp="1"/>
          </p:cNvSpPr>
          <p:nvPr>
            <p:ph idx="1"/>
          </p:nvPr>
        </p:nvSpPr>
        <p:spPr>
          <a:xfrm>
            <a:off x="402771" y="990600"/>
            <a:ext cx="5083629" cy="4724400"/>
          </a:xfrm>
        </p:spPr>
        <p:txBody>
          <a:bodyPr>
            <a:normAutofit fontScale="85000" lnSpcReduction="20000"/>
          </a:bodyPr>
          <a:lstStyle/>
          <a:p>
            <a:pPr marL="341313" indent="-341313">
              <a:spcBef>
                <a:spcPts val="1368"/>
              </a:spcBef>
              <a:buNone/>
            </a:pPr>
            <a:r>
              <a:rPr lang="en-US" dirty="0" smtClean="0">
                <a:solidFill>
                  <a:srgbClr val="008000"/>
                </a:solidFill>
              </a:rPr>
              <a:t>3.	Understand local pollinator visitation habits.</a:t>
            </a:r>
          </a:p>
          <a:p>
            <a:pPr lvl="1">
              <a:spcBef>
                <a:spcPts val="1368"/>
              </a:spcBef>
            </a:pPr>
            <a:r>
              <a:rPr lang="en-US" dirty="0" smtClean="0"/>
              <a:t>Pollinators are at most risk </a:t>
            </a:r>
            <a:r>
              <a:rPr lang="en-US" dirty="0" smtClean="0">
                <a:solidFill>
                  <a:srgbClr val="660066"/>
                </a:solidFill>
              </a:rPr>
              <a:t>when </a:t>
            </a:r>
            <a:r>
              <a:rPr lang="en-US" dirty="0" smtClean="0">
                <a:solidFill>
                  <a:srgbClr val="0000FF"/>
                </a:solidFill>
              </a:rPr>
              <a:t>ANY</a:t>
            </a:r>
            <a:r>
              <a:rPr lang="en-US" dirty="0" smtClean="0">
                <a:solidFill>
                  <a:srgbClr val="660066"/>
                </a:solidFill>
              </a:rPr>
              <a:t> vegetation is blooming</a:t>
            </a:r>
            <a:r>
              <a:rPr lang="en-US" dirty="0" smtClean="0"/>
              <a:t>.</a:t>
            </a:r>
          </a:p>
          <a:p>
            <a:pPr lvl="1">
              <a:spcBef>
                <a:spcPts val="1368"/>
              </a:spcBef>
            </a:pPr>
            <a:r>
              <a:rPr lang="en-US" dirty="0" smtClean="0"/>
              <a:t>Observe application timing on the label relative to the </a:t>
            </a:r>
            <a:r>
              <a:rPr lang="en-US" dirty="0" smtClean="0">
                <a:solidFill>
                  <a:srgbClr val="660066"/>
                </a:solidFill>
              </a:rPr>
              <a:t>blooming stage of crop </a:t>
            </a:r>
            <a:r>
              <a:rPr lang="en-US" dirty="0" smtClean="0">
                <a:solidFill>
                  <a:schemeClr val="tx1"/>
                </a:solidFill>
              </a:rPr>
              <a:t>and</a:t>
            </a:r>
            <a:r>
              <a:rPr lang="en-US" dirty="0" smtClean="0">
                <a:solidFill>
                  <a:srgbClr val="660066"/>
                </a:solidFill>
              </a:rPr>
              <a:t> other plants</a:t>
            </a:r>
            <a:r>
              <a:rPr lang="en-US" dirty="0" smtClean="0"/>
              <a:t>.</a:t>
            </a:r>
          </a:p>
          <a:p>
            <a:pPr lvl="1">
              <a:spcBef>
                <a:spcPts val="1368"/>
              </a:spcBef>
            </a:pPr>
            <a:r>
              <a:rPr lang="en-US" dirty="0" smtClean="0"/>
              <a:t>The right timing may be reduced by extended bloom or unfavorable weather conditions.</a:t>
            </a:r>
          </a:p>
          <a:p>
            <a:pPr lvl="1">
              <a:spcBef>
                <a:spcPts val="1368"/>
              </a:spcBef>
            </a:pPr>
            <a:r>
              <a:rPr lang="en-US" dirty="0" smtClean="0">
                <a:solidFill>
                  <a:srgbClr val="008000"/>
                </a:solidFill>
              </a:rPr>
              <a:t>Evening or nighttime </a:t>
            </a:r>
            <a:r>
              <a:rPr lang="en-US" dirty="0" smtClean="0"/>
              <a:t>applications are generally the </a:t>
            </a:r>
            <a:r>
              <a:rPr lang="en-US" dirty="0" smtClean="0">
                <a:solidFill>
                  <a:srgbClr val="008000"/>
                </a:solidFill>
              </a:rPr>
              <a:t>least harmful </a:t>
            </a:r>
            <a:r>
              <a:rPr lang="en-US" dirty="0" smtClean="0"/>
              <a:t>to honey bees.</a:t>
            </a:r>
            <a:endParaRPr lang="en-US"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7400" y="1447800"/>
            <a:ext cx="2814935" cy="3733800"/>
          </a:xfrm>
          <a:prstGeom prst="rect">
            <a:avLst/>
          </a:prstGeom>
        </p:spPr>
      </p:pic>
    </p:spTree>
    <p:custDataLst>
      <p:tags r:id="rId1"/>
    </p:custDataLst>
    <p:extLst>
      <p:ext uri="{BB962C8B-B14F-4D97-AF65-F5344CB8AC3E}">
        <p14:creationId xmlns:p14="http://schemas.microsoft.com/office/powerpoint/2010/main" val="3889735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959"/>
            <a:ext cx="9137600" cy="6686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2761290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During Application</a:t>
            </a:r>
            <a:endParaRPr lang="en-US" dirty="0"/>
          </a:p>
        </p:txBody>
      </p:sp>
      <p:sp>
        <p:nvSpPr>
          <p:cNvPr id="3" name="Content Placeholder 2"/>
          <p:cNvSpPr>
            <a:spLocks noGrp="1"/>
          </p:cNvSpPr>
          <p:nvPr>
            <p:ph sz="half" idx="1"/>
          </p:nvPr>
        </p:nvSpPr>
        <p:spPr/>
        <p:txBody>
          <a:bodyPr/>
          <a:lstStyle/>
          <a:p>
            <a:r>
              <a:rPr lang="en-US" dirty="0" smtClean="0"/>
              <a:t>Watch for bee activity.</a:t>
            </a:r>
          </a:p>
          <a:p>
            <a:pPr lvl="1"/>
            <a:r>
              <a:rPr lang="en-US" dirty="0" smtClean="0"/>
              <a:t>Stop spraying if bees are present at the application site. </a:t>
            </a:r>
          </a:p>
          <a:p>
            <a:r>
              <a:rPr lang="en-US" dirty="0" smtClean="0"/>
              <a:t>Be careful with refill or mixing/loading operations. </a:t>
            </a:r>
          </a:p>
          <a:p>
            <a:pPr lvl="1"/>
            <a:r>
              <a:rPr lang="en-US" dirty="0" smtClean="0"/>
              <a:t>Clean up any spills. </a:t>
            </a:r>
          </a:p>
          <a:p>
            <a:pPr lvl="1"/>
            <a:r>
              <a:rPr lang="en-US" dirty="0" smtClean="0"/>
              <a:t>Don’t contaminate any standing water. </a:t>
            </a:r>
            <a:endParaRPr lang="en-US" dirty="0"/>
          </a:p>
        </p:txBody>
      </p:sp>
      <p:sp>
        <p:nvSpPr>
          <p:cNvPr id="4" name="Content Placeholder 3"/>
          <p:cNvSpPr>
            <a:spLocks noGrp="1"/>
          </p:cNvSpPr>
          <p:nvPr>
            <p:ph sz="half" idx="2"/>
          </p:nvPr>
        </p:nvSpPr>
        <p:spPr/>
        <p:txBody>
          <a:bodyPr/>
          <a:lstStyle/>
          <a:p>
            <a:endParaRPr lang="en-US" dirty="0"/>
          </a:p>
        </p:txBody>
      </p:sp>
      <p:pic>
        <p:nvPicPr>
          <p:cNvPr id="1044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92765" y="1562854"/>
            <a:ext cx="4051235" cy="258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92765" y="4148892"/>
            <a:ext cx="4051235" cy="2709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409629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Pollinator Protection Checklist</a:t>
            </a:r>
            <a:endParaRPr lang="en-US" dirty="0"/>
          </a:p>
        </p:txBody>
      </p:sp>
      <p:sp>
        <p:nvSpPr>
          <p:cNvPr id="3" name="Content Placeholder 2"/>
          <p:cNvSpPr>
            <a:spLocks noGrp="1"/>
          </p:cNvSpPr>
          <p:nvPr>
            <p:ph idx="1"/>
          </p:nvPr>
        </p:nvSpPr>
        <p:spPr>
          <a:xfrm>
            <a:off x="76201" y="1219200"/>
            <a:ext cx="5486399" cy="4572000"/>
          </a:xfrm>
        </p:spPr>
        <p:txBody>
          <a:bodyPr>
            <a:normAutofit fontScale="77500" lnSpcReduction="20000"/>
          </a:bodyPr>
          <a:lstStyle/>
          <a:p>
            <a:pPr marL="341313" indent="-341313">
              <a:spcBef>
                <a:spcPts val="1968"/>
              </a:spcBef>
              <a:buNone/>
            </a:pPr>
            <a:r>
              <a:rPr lang="en-US" dirty="0" smtClean="0">
                <a:solidFill>
                  <a:srgbClr val="008000"/>
                </a:solidFill>
              </a:rPr>
              <a:t>4.	Use Integrated Pest Management (IPM)</a:t>
            </a:r>
          </a:p>
          <a:p>
            <a:pPr lvl="1">
              <a:spcBef>
                <a:spcPts val="1968"/>
              </a:spcBef>
            </a:pPr>
            <a:r>
              <a:rPr lang="en-US" dirty="0" smtClean="0"/>
              <a:t>Consider all suitable practices for managing pests.</a:t>
            </a:r>
          </a:p>
          <a:p>
            <a:pPr lvl="1">
              <a:spcBef>
                <a:spcPts val="1968"/>
              </a:spcBef>
            </a:pPr>
            <a:r>
              <a:rPr lang="en-US" dirty="0" smtClean="0"/>
              <a:t>Use cultural practices that discourage pests from using a crop or landscape as a habitat.</a:t>
            </a:r>
          </a:p>
          <a:p>
            <a:pPr lvl="1">
              <a:spcBef>
                <a:spcPts val="1968"/>
              </a:spcBef>
            </a:pPr>
            <a:r>
              <a:rPr lang="en-US" dirty="0" smtClean="0"/>
              <a:t>Carefully diagnose your pest problems.</a:t>
            </a:r>
          </a:p>
          <a:p>
            <a:pPr lvl="1">
              <a:spcBef>
                <a:spcPts val="1968"/>
              </a:spcBef>
            </a:pPr>
            <a:r>
              <a:rPr lang="en-US" dirty="0" smtClean="0"/>
              <a:t>Monitor and assess pest populations to determine when levels warrant pesticide treatment.</a:t>
            </a:r>
            <a:endParaRPr lang="en-US" dirty="0"/>
          </a:p>
        </p:txBody>
      </p:sp>
      <p:pic>
        <p:nvPicPr>
          <p:cNvPr id="409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715000" y="1828800"/>
            <a:ext cx="3235726"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15000" y="4800600"/>
            <a:ext cx="3352800" cy="523220"/>
          </a:xfrm>
          <a:prstGeom prst="rect">
            <a:avLst/>
          </a:prstGeom>
          <a:noFill/>
        </p:spPr>
        <p:txBody>
          <a:bodyPr wrap="square" rtlCol="0">
            <a:spAutoFit/>
          </a:bodyPr>
          <a:lstStyle/>
          <a:p>
            <a:pPr algn="ctr"/>
            <a:r>
              <a:rPr lang="en-US" sz="2800" dirty="0" smtClean="0"/>
              <a:t>www.gotpests.org</a:t>
            </a:r>
            <a:endParaRPr lang="en-US" sz="2800" dirty="0"/>
          </a:p>
        </p:txBody>
      </p:sp>
    </p:spTree>
    <p:custDataLst>
      <p:tags r:id="rId1"/>
    </p:custDataLst>
    <p:extLst>
      <p:ext uri="{BB962C8B-B14F-4D97-AF65-F5344CB8AC3E}">
        <p14:creationId xmlns:p14="http://schemas.microsoft.com/office/powerpoint/2010/main" val="15144821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Pollinator Protection Checklist</a:t>
            </a:r>
            <a:endParaRPr lang="en-US" dirty="0"/>
          </a:p>
        </p:txBody>
      </p:sp>
      <p:sp>
        <p:nvSpPr>
          <p:cNvPr id="3" name="Content Placeholder 2"/>
          <p:cNvSpPr>
            <a:spLocks noGrp="1"/>
          </p:cNvSpPr>
          <p:nvPr>
            <p:ph idx="1"/>
          </p:nvPr>
        </p:nvSpPr>
        <p:spPr/>
        <p:txBody>
          <a:bodyPr>
            <a:normAutofit fontScale="92500" lnSpcReduction="20000"/>
          </a:bodyPr>
          <a:lstStyle/>
          <a:p>
            <a:pPr marL="341313" indent="-341313">
              <a:spcBef>
                <a:spcPts val="1368"/>
              </a:spcBef>
              <a:buNone/>
            </a:pPr>
            <a:r>
              <a:rPr lang="en-US" dirty="0" smtClean="0">
                <a:solidFill>
                  <a:srgbClr val="008000"/>
                </a:solidFill>
              </a:rPr>
              <a:t>4.	Use Integrated Pest Management (IPM)</a:t>
            </a:r>
          </a:p>
          <a:p>
            <a:pPr lvl="1">
              <a:spcBef>
                <a:spcPts val="1368"/>
              </a:spcBef>
            </a:pPr>
            <a:r>
              <a:rPr lang="en-US" dirty="0" smtClean="0"/>
              <a:t>Determine your best combination of management options.</a:t>
            </a:r>
          </a:p>
          <a:p>
            <a:pPr lvl="1">
              <a:spcBef>
                <a:spcPts val="1368"/>
              </a:spcBef>
            </a:pPr>
            <a:r>
              <a:rPr lang="en-US" dirty="0" smtClean="0"/>
              <a:t>Use the recommended pesticide at the lowest appropriate labeled rate, based on the life stage of the pest/infestation level with the proper timing and placement.</a:t>
            </a:r>
          </a:p>
          <a:p>
            <a:pPr lvl="2">
              <a:spcBef>
                <a:spcPts val="1368"/>
              </a:spcBef>
            </a:pPr>
            <a:r>
              <a:rPr lang="en-US" dirty="0" smtClean="0"/>
              <a:t>Using rates below the labeled rate may cause loss of control or development of pest resistance.</a:t>
            </a:r>
          </a:p>
        </p:txBody>
      </p:sp>
      <p:pic>
        <p:nvPicPr>
          <p:cNvPr id="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16270" y="5029200"/>
            <a:ext cx="8851530" cy="167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409199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Pollinator Protection Checklist</a:t>
            </a:r>
            <a:endParaRPr lang="en-US" dirty="0"/>
          </a:p>
        </p:txBody>
      </p:sp>
      <p:sp>
        <p:nvSpPr>
          <p:cNvPr id="3" name="Content Placeholder 2"/>
          <p:cNvSpPr>
            <a:spLocks noGrp="1"/>
          </p:cNvSpPr>
          <p:nvPr>
            <p:ph idx="1"/>
          </p:nvPr>
        </p:nvSpPr>
        <p:spPr/>
        <p:txBody>
          <a:bodyPr>
            <a:normAutofit/>
          </a:bodyPr>
          <a:lstStyle/>
          <a:p>
            <a:pPr marL="341313" indent="-341313">
              <a:spcBef>
                <a:spcPts val="1968"/>
              </a:spcBef>
              <a:buNone/>
            </a:pPr>
            <a:r>
              <a:rPr lang="en-US" dirty="0" smtClean="0">
                <a:solidFill>
                  <a:srgbClr val="008000"/>
                </a:solidFill>
              </a:rPr>
              <a:t>5.	Always follow pesticide stewardship practices.</a:t>
            </a:r>
          </a:p>
          <a:p>
            <a:pPr lvl="1">
              <a:spcBef>
                <a:spcPts val="1968"/>
              </a:spcBef>
            </a:pPr>
            <a:r>
              <a:rPr lang="en-US" dirty="0" smtClean="0"/>
              <a:t>Minimize spray drift.</a:t>
            </a:r>
          </a:p>
          <a:p>
            <a:pPr lvl="1">
              <a:spcBef>
                <a:spcPts val="1968"/>
              </a:spcBef>
            </a:pPr>
            <a:r>
              <a:rPr lang="en-US" dirty="0" smtClean="0"/>
              <a:t>Minimize volatility.</a:t>
            </a:r>
          </a:p>
          <a:p>
            <a:pPr lvl="1">
              <a:spcBef>
                <a:spcPts val="1968"/>
              </a:spcBef>
            </a:pPr>
            <a:r>
              <a:rPr lang="en-US" dirty="0" smtClean="0"/>
              <a:t>Minimize off-site drift </a:t>
            </a:r>
            <a:br>
              <a:rPr lang="en-US" dirty="0" smtClean="0"/>
            </a:br>
            <a:r>
              <a:rPr lang="en-US" dirty="0" smtClean="0"/>
              <a:t>of seed treatment </a:t>
            </a:r>
            <a:br>
              <a:rPr lang="en-US" dirty="0" smtClean="0"/>
            </a:br>
            <a:r>
              <a:rPr lang="en-US" dirty="0" smtClean="0"/>
              <a:t>materials.</a:t>
            </a:r>
          </a:p>
        </p:txBody>
      </p:sp>
      <p:pic>
        <p:nvPicPr>
          <p:cNvPr id="8" name="Picture 7" descr="IMG_335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0600" y="2533650"/>
            <a:ext cx="4038600" cy="3028950"/>
          </a:xfrm>
          <a:prstGeom prst="rect">
            <a:avLst/>
          </a:prstGeom>
          <a:scene3d>
            <a:camera prst="orthographicFront"/>
            <a:lightRig rig="threePt" dir="t"/>
          </a:scene3d>
          <a:sp3d>
            <a:bevelT/>
          </a:sp3d>
        </p:spPr>
      </p:pic>
    </p:spTree>
    <p:custDataLst>
      <p:tags r:id="rId1"/>
    </p:custDataLst>
    <p:extLst>
      <p:ext uri="{BB962C8B-B14F-4D97-AF65-F5344CB8AC3E}">
        <p14:creationId xmlns:p14="http://schemas.microsoft.com/office/powerpoint/2010/main" val="6403955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Minimize Spray Drift</a:t>
            </a:r>
            <a:endParaRPr lang="en-US" dirty="0"/>
          </a:p>
        </p:txBody>
      </p:sp>
      <p:sp>
        <p:nvSpPr>
          <p:cNvPr id="3" name="Content Placeholder 2"/>
          <p:cNvSpPr>
            <a:spLocks noGrp="1"/>
          </p:cNvSpPr>
          <p:nvPr>
            <p:ph idx="1"/>
          </p:nvPr>
        </p:nvSpPr>
        <p:spPr>
          <a:xfrm>
            <a:off x="402771" y="1173162"/>
            <a:ext cx="5312229" cy="4343400"/>
          </a:xfrm>
        </p:spPr>
        <p:txBody>
          <a:bodyPr>
            <a:normAutofit lnSpcReduction="10000"/>
          </a:bodyPr>
          <a:lstStyle/>
          <a:p>
            <a:pPr>
              <a:spcBef>
                <a:spcPts val="1800"/>
              </a:spcBef>
            </a:pPr>
            <a:r>
              <a:rPr lang="en-US" dirty="0" smtClean="0"/>
              <a:t>Establish appropriate buffers.</a:t>
            </a:r>
          </a:p>
          <a:p>
            <a:pPr>
              <a:spcBef>
                <a:spcPts val="1800"/>
              </a:spcBef>
            </a:pPr>
            <a:r>
              <a:rPr lang="en-US" dirty="0" smtClean="0"/>
              <a:t>Check weather forecast.</a:t>
            </a:r>
          </a:p>
          <a:p>
            <a:pPr>
              <a:spcBef>
                <a:spcPts val="1800"/>
              </a:spcBef>
            </a:pPr>
            <a:r>
              <a:rPr lang="en-US" dirty="0" smtClean="0"/>
              <a:t>Shut off the sprayer when making turns and near ponds and other sources of water.</a:t>
            </a:r>
          </a:p>
          <a:p>
            <a:pPr>
              <a:spcBef>
                <a:spcPts val="1800"/>
              </a:spcBef>
            </a:pPr>
            <a:r>
              <a:rPr lang="en-US" dirty="0" smtClean="0"/>
              <a:t>Choose </a:t>
            </a:r>
            <a:r>
              <a:rPr lang="en-US" dirty="0" smtClean="0">
                <a:solidFill>
                  <a:srgbClr val="0000FF"/>
                </a:solidFill>
              </a:rPr>
              <a:t>low pressure or low-drift nozzles</a:t>
            </a:r>
            <a:r>
              <a:rPr lang="en-US" dirty="0" smtClean="0"/>
              <a:t>.</a:t>
            </a:r>
          </a:p>
        </p:txBody>
      </p:sp>
      <p:pic>
        <p:nvPicPr>
          <p:cNvPr id="4" name="Picture 3" descr="IMG_345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19800" y="2514600"/>
            <a:ext cx="2921000" cy="3230511"/>
          </a:xfrm>
          <a:prstGeom prst="rect">
            <a:avLst/>
          </a:prstGeom>
          <a:scene3d>
            <a:camera prst="orthographicFront"/>
            <a:lightRig rig="threePt" dir="t"/>
          </a:scene3d>
          <a:sp3d>
            <a:bevelT/>
          </a:sp3d>
        </p:spPr>
      </p:pic>
      <p:sp>
        <p:nvSpPr>
          <p:cNvPr id="5" name="TextBox 4"/>
          <p:cNvSpPr txBox="1"/>
          <p:nvPr/>
        </p:nvSpPr>
        <p:spPr>
          <a:xfrm>
            <a:off x="7543800" y="5410200"/>
            <a:ext cx="1429523" cy="276999"/>
          </a:xfrm>
          <a:prstGeom prst="rect">
            <a:avLst/>
          </a:prstGeom>
          <a:noFill/>
        </p:spPr>
        <p:txBody>
          <a:bodyPr wrap="none" rtlCol="0">
            <a:spAutoFit/>
          </a:bodyPr>
          <a:lstStyle/>
          <a:p>
            <a:r>
              <a:rPr lang="en-US" sz="1200" dirty="0" smtClean="0">
                <a:solidFill>
                  <a:prstClr val="white"/>
                </a:solidFill>
              </a:rPr>
              <a:t>C. Black, Spain 2013</a:t>
            </a:r>
            <a:endParaRPr lang="en-US" sz="1200" dirty="0">
              <a:solidFill>
                <a:prstClr val="white"/>
              </a:solidFill>
            </a:endParaRPr>
          </a:p>
        </p:txBody>
      </p:sp>
      <p:pic>
        <p:nvPicPr>
          <p:cNvPr id="6" name="Picture 5" descr="Screen Shot 2013-10-04 at 9.30.47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80587" y="1143000"/>
            <a:ext cx="3268816" cy="1282700"/>
          </a:xfrm>
          <a:prstGeom prst="rect">
            <a:avLst/>
          </a:prstGeom>
          <a:scene3d>
            <a:camera prst="orthographicFront"/>
            <a:lightRig rig="threePt" dir="t"/>
          </a:scene3d>
          <a:sp3d>
            <a:bevelT/>
          </a:sp3d>
        </p:spPr>
      </p:pic>
    </p:spTree>
    <p:custDataLst>
      <p:tags r:id="rId1"/>
    </p:custDataLst>
    <p:extLst>
      <p:ext uri="{BB962C8B-B14F-4D97-AF65-F5344CB8AC3E}">
        <p14:creationId xmlns:p14="http://schemas.microsoft.com/office/powerpoint/2010/main" val="31871135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Minimize Vapor Drift</a:t>
            </a:r>
            <a:endParaRPr lang="en-US" dirty="0"/>
          </a:p>
        </p:txBody>
      </p:sp>
      <p:sp>
        <p:nvSpPr>
          <p:cNvPr id="3" name="Content Placeholder 2"/>
          <p:cNvSpPr>
            <a:spLocks noGrp="1"/>
          </p:cNvSpPr>
          <p:nvPr>
            <p:ph idx="1"/>
          </p:nvPr>
        </p:nvSpPr>
        <p:spPr>
          <a:xfrm>
            <a:off x="402771" y="1249362"/>
            <a:ext cx="5007429" cy="4343400"/>
          </a:xfrm>
        </p:spPr>
        <p:txBody>
          <a:bodyPr>
            <a:normAutofit fontScale="92500" lnSpcReduction="20000"/>
          </a:bodyPr>
          <a:lstStyle/>
          <a:p>
            <a:pPr>
              <a:spcBef>
                <a:spcPts val="1800"/>
              </a:spcBef>
            </a:pPr>
            <a:r>
              <a:rPr lang="en-US" dirty="0" smtClean="0"/>
              <a:t>More prone to pesticides formulated as </a:t>
            </a:r>
            <a:r>
              <a:rPr lang="en-US" dirty="0" smtClean="0">
                <a:solidFill>
                  <a:srgbClr val="FF6600"/>
                </a:solidFill>
              </a:rPr>
              <a:t>emulsifiable concentrates</a:t>
            </a:r>
            <a:r>
              <a:rPr lang="en-US" dirty="0" smtClean="0"/>
              <a:t>.</a:t>
            </a:r>
          </a:p>
          <a:p>
            <a:pPr>
              <a:spcBef>
                <a:spcPts val="1800"/>
              </a:spcBef>
            </a:pPr>
            <a:r>
              <a:rPr lang="en-US" dirty="0" smtClean="0"/>
              <a:t>Spray during </a:t>
            </a:r>
            <a:r>
              <a:rPr lang="en-US" dirty="0" smtClean="0">
                <a:solidFill>
                  <a:srgbClr val="0000FF"/>
                </a:solidFill>
              </a:rPr>
              <a:t>cool temperatures</a:t>
            </a:r>
            <a:r>
              <a:rPr lang="en-US" dirty="0" smtClean="0"/>
              <a:t>.</a:t>
            </a:r>
          </a:p>
          <a:p>
            <a:pPr>
              <a:spcBef>
                <a:spcPts val="1800"/>
              </a:spcBef>
            </a:pPr>
            <a:r>
              <a:rPr lang="en-US" dirty="0" smtClean="0">
                <a:solidFill>
                  <a:srgbClr val="0000FF"/>
                </a:solidFill>
              </a:rPr>
              <a:t>Soil-incorporate </a:t>
            </a:r>
            <a:r>
              <a:rPr lang="en-US" dirty="0"/>
              <a:t>volatile </a:t>
            </a:r>
            <a:r>
              <a:rPr lang="en-US" dirty="0" smtClean="0"/>
              <a:t>products.</a:t>
            </a:r>
          </a:p>
          <a:p>
            <a:pPr>
              <a:spcBef>
                <a:spcPts val="1800"/>
              </a:spcBef>
            </a:pPr>
            <a:r>
              <a:rPr lang="en-US" dirty="0" smtClean="0"/>
              <a:t>Use </a:t>
            </a:r>
            <a:r>
              <a:rPr lang="en-US" dirty="0"/>
              <a:t>relatively </a:t>
            </a:r>
            <a:r>
              <a:rPr lang="en-US" dirty="0">
                <a:solidFill>
                  <a:srgbClr val="0000FF"/>
                </a:solidFill>
              </a:rPr>
              <a:t>coarse spray </a:t>
            </a:r>
            <a:r>
              <a:rPr lang="en-US" dirty="0" smtClean="0">
                <a:solidFill>
                  <a:srgbClr val="0000FF"/>
                </a:solidFill>
              </a:rPr>
              <a:t>droplets</a:t>
            </a:r>
            <a:r>
              <a:rPr lang="en-US" dirty="0" smtClean="0"/>
              <a:t>.</a:t>
            </a:r>
          </a:p>
        </p:txBody>
      </p:sp>
      <p:pic>
        <p:nvPicPr>
          <p:cNvPr id="4" name="Picture 3" descr="Screen Shot 2013-10-04 at 3.14.00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37201" y="1219200"/>
            <a:ext cx="3403600" cy="4508500"/>
          </a:xfrm>
          <a:prstGeom prst="rect">
            <a:avLst/>
          </a:prstGeom>
          <a:scene3d>
            <a:camera prst="orthographicFront"/>
            <a:lightRig rig="threePt" dir="t"/>
          </a:scene3d>
          <a:sp3d>
            <a:bevelT/>
          </a:sp3d>
        </p:spPr>
      </p:pic>
    </p:spTree>
    <p:custDataLst>
      <p:tags r:id="rId1"/>
    </p:custDataLst>
    <p:extLst>
      <p:ext uri="{BB962C8B-B14F-4D97-AF65-F5344CB8AC3E}">
        <p14:creationId xmlns:p14="http://schemas.microsoft.com/office/powerpoint/2010/main" val="11746688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43600" cy="1143000"/>
          </a:xfrm>
        </p:spPr>
        <p:txBody>
          <a:bodyPr>
            <a:normAutofit fontScale="90000"/>
          </a:bodyPr>
          <a:lstStyle/>
          <a:p>
            <a:r>
              <a:rPr lang="en-US" dirty="0" smtClean="0"/>
              <a:t>Minimize Off-Site Drift of</a:t>
            </a:r>
            <a:br>
              <a:rPr lang="en-US" dirty="0" smtClean="0"/>
            </a:br>
            <a:r>
              <a:rPr lang="en-US" dirty="0" smtClean="0"/>
              <a:t>Seed Treatment Materials</a:t>
            </a:r>
            <a:endParaRPr lang="en-US" dirty="0"/>
          </a:p>
        </p:txBody>
      </p:sp>
      <p:sp>
        <p:nvSpPr>
          <p:cNvPr id="3" name="Content Placeholder 2"/>
          <p:cNvSpPr>
            <a:spLocks noGrp="1"/>
          </p:cNvSpPr>
          <p:nvPr>
            <p:ph idx="1"/>
          </p:nvPr>
        </p:nvSpPr>
        <p:spPr>
          <a:xfrm>
            <a:off x="402771" y="1951037"/>
            <a:ext cx="8229600" cy="3535363"/>
          </a:xfrm>
        </p:spPr>
        <p:txBody>
          <a:bodyPr>
            <a:normAutofit fontScale="92500" lnSpcReduction="20000"/>
          </a:bodyPr>
          <a:lstStyle/>
          <a:p>
            <a:pPr>
              <a:spcBef>
                <a:spcPts val="2568"/>
              </a:spcBef>
            </a:pPr>
            <a:r>
              <a:rPr lang="en-US" b="1" dirty="0" smtClean="0"/>
              <a:t>Specific label information takes precedence.</a:t>
            </a:r>
          </a:p>
          <a:p>
            <a:pPr>
              <a:spcBef>
                <a:spcPts val="2568"/>
              </a:spcBef>
            </a:pPr>
            <a:r>
              <a:rPr lang="en-US" dirty="0" smtClean="0"/>
              <a:t>Always buy and </a:t>
            </a:r>
            <a:r>
              <a:rPr lang="en-US" dirty="0" smtClean="0">
                <a:solidFill>
                  <a:srgbClr val="0000FF"/>
                </a:solidFill>
              </a:rPr>
              <a:t>use high quality seed</a:t>
            </a:r>
            <a:r>
              <a:rPr lang="en-US" dirty="0" smtClean="0"/>
              <a:t>, free from excessive dust.</a:t>
            </a:r>
          </a:p>
          <a:p>
            <a:pPr>
              <a:spcBef>
                <a:spcPts val="2568"/>
              </a:spcBef>
            </a:pPr>
            <a:r>
              <a:rPr lang="en-US" dirty="0" smtClean="0"/>
              <a:t>When the pesticide needs to be coated onto the seed, always </a:t>
            </a:r>
            <a:r>
              <a:rPr lang="en-US" dirty="0" smtClean="0">
                <a:solidFill>
                  <a:srgbClr val="0000FF"/>
                </a:solidFill>
              </a:rPr>
              <a:t>use an appropriate coating system </a:t>
            </a:r>
            <a:r>
              <a:rPr lang="en-US" dirty="0" smtClean="0"/>
              <a:t>to keep abrasion of coated pesticide to a minimum.</a:t>
            </a:r>
          </a:p>
        </p:txBody>
      </p:sp>
      <p:pic>
        <p:nvPicPr>
          <p:cNvPr id="4" name="Picture 3" descr="images-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00800" y="0"/>
            <a:ext cx="2286000" cy="1576552"/>
          </a:xfrm>
          <a:prstGeom prst="rect">
            <a:avLst/>
          </a:prstGeom>
          <a:scene3d>
            <a:camera prst="orthographicFront"/>
            <a:lightRig rig="threePt" dir="t"/>
          </a:scene3d>
          <a:sp3d>
            <a:bevelT/>
          </a:sp3d>
        </p:spPr>
      </p:pic>
    </p:spTree>
    <p:custDataLst>
      <p:tags r:id="rId1"/>
    </p:custDataLst>
    <p:extLst>
      <p:ext uri="{BB962C8B-B14F-4D97-AF65-F5344CB8AC3E}">
        <p14:creationId xmlns:p14="http://schemas.microsoft.com/office/powerpoint/2010/main" val="41030368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2771" y="1874837"/>
            <a:ext cx="8229600" cy="3535363"/>
          </a:xfrm>
        </p:spPr>
        <p:txBody>
          <a:bodyPr>
            <a:normAutofit fontScale="92500" lnSpcReduction="20000"/>
          </a:bodyPr>
          <a:lstStyle/>
          <a:p>
            <a:pPr>
              <a:spcBef>
                <a:spcPts val="1968"/>
              </a:spcBef>
            </a:pPr>
            <a:r>
              <a:rPr lang="en-US" dirty="0" smtClean="0"/>
              <a:t>Follow planter manufacturer recommendations for use of talc, graphite, or other flow agent.</a:t>
            </a:r>
          </a:p>
          <a:p>
            <a:pPr lvl="1">
              <a:spcBef>
                <a:spcPts val="1968"/>
              </a:spcBef>
            </a:pPr>
            <a:r>
              <a:rPr lang="en-US" dirty="0" smtClean="0"/>
              <a:t>Avoid </a:t>
            </a:r>
            <a:r>
              <a:rPr lang="en-US" dirty="0"/>
              <a:t>excess to minimize dust.</a:t>
            </a:r>
          </a:p>
          <a:p>
            <a:pPr>
              <a:spcBef>
                <a:spcPts val="1968"/>
              </a:spcBef>
            </a:pPr>
            <a:r>
              <a:rPr lang="en-US" dirty="0" smtClean="0"/>
              <a:t>Avoid releasing dust from seed treatments into the air that could expose pollinators.</a:t>
            </a:r>
          </a:p>
          <a:p>
            <a:pPr lvl="1">
              <a:spcBef>
                <a:spcPts val="1968"/>
              </a:spcBef>
            </a:pPr>
            <a:r>
              <a:rPr lang="en-US" dirty="0" smtClean="0"/>
              <a:t>Be careful when opening seed containers and when filling, emptying, or cleaning the planting equipment.</a:t>
            </a:r>
          </a:p>
        </p:txBody>
      </p:sp>
      <p:sp>
        <p:nvSpPr>
          <p:cNvPr id="5" name="Title 1"/>
          <p:cNvSpPr txBox="1">
            <a:spLocks/>
          </p:cNvSpPr>
          <p:nvPr/>
        </p:nvSpPr>
        <p:spPr>
          <a:xfrm>
            <a:off x="228600" y="152400"/>
            <a:ext cx="64008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accent1">
                    <a:lumMod val="50000"/>
                  </a:schemeClr>
                </a:solidFill>
                <a:latin typeface="+mj-lt"/>
                <a:ea typeface="+mj-ea"/>
                <a:cs typeface="+mj-cs"/>
              </a:defRPr>
            </a:lvl1pPr>
          </a:lstStyle>
          <a:p>
            <a:r>
              <a:rPr lang="en-US" dirty="0" smtClean="0">
                <a:solidFill>
                  <a:srgbClr val="4F81BD">
                    <a:lumMod val="50000"/>
                  </a:srgbClr>
                </a:solidFill>
              </a:rPr>
              <a:t>Minimize Off-Site Drift of</a:t>
            </a:r>
            <a:br>
              <a:rPr lang="en-US" dirty="0" smtClean="0">
                <a:solidFill>
                  <a:srgbClr val="4F81BD">
                    <a:lumMod val="50000"/>
                  </a:srgbClr>
                </a:solidFill>
              </a:rPr>
            </a:br>
            <a:r>
              <a:rPr lang="en-US" dirty="0" smtClean="0">
                <a:solidFill>
                  <a:srgbClr val="4F81BD">
                    <a:lumMod val="50000"/>
                  </a:srgbClr>
                </a:solidFill>
              </a:rPr>
              <a:t>Seed Treatment Materials</a:t>
            </a:r>
            <a:endParaRPr lang="en-US" dirty="0">
              <a:solidFill>
                <a:srgbClr val="4F81BD">
                  <a:lumMod val="50000"/>
                </a:srgbClr>
              </a:solidFill>
            </a:endParaRPr>
          </a:p>
        </p:txBody>
      </p:sp>
      <p:pic>
        <p:nvPicPr>
          <p:cNvPr id="6" name="Picture 5" descr="images-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00800" y="99848"/>
            <a:ext cx="2286000" cy="1576552"/>
          </a:xfrm>
          <a:prstGeom prst="rect">
            <a:avLst/>
          </a:prstGeom>
          <a:scene3d>
            <a:camera prst="orthographicFront"/>
            <a:lightRig rig="threePt" dir="t"/>
          </a:scene3d>
          <a:sp3d>
            <a:bevelT/>
          </a:sp3d>
        </p:spPr>
      </p:pic>
    </p:spTree>
    <p:custDataLst>
      <p:tags r:id="rId1"/>
    </p:custDataLst>
    <p:extLst>
      <p:ext uri="{BB962C8B-B14F-4D97-AF65-F5344CB8AC3E}">
        <p14:creationId xmlns:p14="http://schemas.microsoft.com/office/powerpoint/2010/main" val="15062455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Application</a:t>
            </a:r>
            <a:endParaRPr lang="en-US" dirty="0"/>
          </a:p>
        </p:txBody>
      </p:sp>
      <p:sp>
        <p:nvSpPr>
          <p:cNvPr id="3" name="Content Placeholder 2"/>
          <p:cNvSpPr>
            <a:spLocks noGrp="1"/>
          </p:cNvSpPr>
          <p:nvPr>
            <p:ph sz="half" idx="1"/>
          </p:nvPr>
        </p:nvSpPr>
        <p:spPr>
          <a:xfrm>
            <a:off x="1219200" y="1600200"/>
            <a:ext cx="3810000" cy="5105400"/>
          </a:xfrm>
        </p:spPr>
        <p:txBody>
          <a:bodyPr>
            <a:normAutofit lnSpcReduction="10000"/>
          </a:bodyPr>
          <a:lstStyle/>
          <a:p>
            <a:r>
              <a:rPr lang="en-US" dirty="0" smtClean="0"/>
              <a:t>Properly dispose of leftover tank mix, </a:t>
            </a:r>
            <a:r>
              <a:rPr lang="en-US" dirty="0" err="1" smtClean="0"/>
              <a:t>rinsates</a:t>
            </a:r>
            <a:r>
              <a:rPr lang="en-US" dirty="0" smtClean="0"/>
              <a:t> and wash waters. </a:t>
            </a:r>
          </a:p>
          <a:p>
            <a:pPr lvl="1"/>
            <a:r>
              <a:rPr lang="en-US" dirty="0" smtClean="0"/>
              <a:t>Bees are attracted to water sources.</a:t>
            </a:r>
          </a:p>
          <a:p>
            <a:pPr lvl="1"/>
            <a:r>
              <a:rPr lang="en-US" dirty="0" smtClean="0"/>
              <a:t>Cover, drain, or dispose of any puddles or pools.</a:t>
            </a:r>
          </a:p>
          <a:p>
            <a:r>
              <a:rPr lang="en-US" dirty="0" smtClean="0"/>
              <a:t>Store unused pesticides in a secure facility.  </a:t>
            </a:r>
          </a:p>
        </p:txBody>
      </p:sp>
      <p:pic>
        <p:nvPicPr>
          <p:cNvPr id="101378" name="Picture 2"/>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5306028" y="1600200"/>
            <a:ext cx="3810000" cy="252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79"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192684" y="4114801"/>
            <a:ext cx="3951316"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595117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Pollinator Protection Checklist</a:t>
            </a:r>
            <a:endParaRPr lang="en-US" dirty="0"/>
          </a:p>
        </p:txBody>
      </p:sp>
      <p:sp>
        <p:nvSpPr>
          <p:cNvPr id="3" name="Content Placeholder 2"/>
          <p:cNvSpPr>
            <a:spLocks noGrp="1"/>
          </p:cNvSpPr>
          <p:nvPr>
            <p:ph idx="1"/>
          </p:nvPr>
        </p:nvSpPr>
        <p:spPr>
          <a:xfrm>
            <a:off x="402771" y="1325562"/>
            <a:ext cx="8229600" cy="3535363"/>
          </a:xfrm>
        </p:spPr>
        <p:txBody>
          <a:bodyPr>
            <a:normAutofit lnSpcReduction="10000"/>
          </a:bodyPr>
          <a:lstStyle/>
          <a:p>
            <a:pPr marL="341313" indent="-341313">
              <a:spcBef>
                <a:spcPts val="1968"/>
              </a:spcBef>
              <a:buNone/>
            </a:pPr>
            <a:r>
              <a:rPr lang="en-US" dirty="0" smtClean="0">
                <a:solidFill>
                  <a:srgbClr val="008000"/>
                </a:solidFill>
              </a:rPr>
              <a:t>6.	Cooperate </a:t>
            </a:r>
            <a:r>
              <a:rPr lang="en-US" dirty="0">
                <a:solidFill>
                  <a:srgbClr val="008000"/>
                </a:solidFill>
              </a:rPr>
              <a:t>and communicate with others who are concerned about preserving beneficial insects, including pollinators</a:t>
            </a:r>
            <a:r>
              <a:rPr lang="en-US" dirty="0" smtClean="0">
                <a:solidFill>
                  <a:srgbClr val="008000"/>
                </a:solidFill>
              </a:rPr>
              <a:t>.</a:t>
            </a:r>
          </a:p>
          <a:p>
            <a:pPr lvl="1">
              <a:spcBef>
                <a:spcPts val="1968"/>
              </a:spcBef>
            </a:pPr>
            <a:r>
              <a:rPr lang="en-US" dirty="0" smtClean="0"/>
              <a:t>Beekeepers</a:t>
            </a:r>
          </a:p>
          <a:p>
            <a:pPr lvl="1">
              <a:spcBef>
                <a:spcPts val="1968"/>
              </a:spcBef>
            </a:pPr>
            <a:r>
              <a:rPr lang="en-US" dirty="0" smtClean="0"/>
              <a:t>Custom applicators</a:t>
            </a:r>
          </a:p>
          <a:p>
            <a:pPr lvl="1">
              <a:spcBef>
                <a:spcPts val="1968"/>
              </a:spcBef>
            </a:pPr>
            <a:r>
              <a:rPr lang="en-US" dirty="0" smtClean="0"/>
              <a:t>Neighboring growers</a:t>
            </a:r>
          </a:p>
        </p:txBody>
      </p:sp>
      <p:grpSp>
        <p:nvGrpSpPr>
          <p:cNvPr id="4" name="Group 3"/>
          <p:cNvGrpSpPr/>
          <p:nvPr/>
        </p:nvGrpSpPr>
        <p:grpSpPr>
          <a:xfrm>
            <a:off x="4746933" y="2895600"/>
            <a:ext cx="4352671" cy="2755792"/>
            <a:chOff x="4746933" y="3035408"/>
            <a:chExt cx="4352671" cy="2755792"/>
          </a:xfrm>
        </p:grpSpPr>
        <p:pic>
          <p:nvPicPr>
            <p:cNvPr id="3074" name="Picture 2" descr="C:\Users\sic100\Downloads\9664829288_d9f1704fe5_c.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46933" y="3035408"/>
              <a:ext cx="4199614" cy="2725807"/>
            </a:xfrm>
            <a:prstGeom prst="rect">
              <a:avLst/>
            </a:prstGeom>
            <a:noFill/>
            <a:ln w="2540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18404" y="5575756"/>
              <a:ext cx="1981200" cy="215444"/>
            </a:xfrm>
            <a:prstGeom prst="rect">
              <a:avLst/>
            </a:prstGeom>
            <a:noFill/>
          </p:spPr>
          <p:txBody>
            <a:bodyPr wrap="square" rtlCol="0">
              <a:spAutoFit/>
            </a:bodyPr>
            <a:lstStyle/>
            <a:p>
              <a:r>
                <a:rPr lang="en-US" sz="800" dirty="0" smtClean="0">
                  <a:solidFill>
                    <a:srgbClr val="EEECE1">
                      <a:lumMod val="90000"/>
                    </a:srgbClr>
                  </a:solidFill>
                </a:rPr>
                <a:t>Penn State Pesticide Education </a:t>
              </a:r>
              <a:r>
                <a:rPr lang="en-US" sz="800" dirty="0" smtClean="0">
                  <a:solidFill>
                    <a:srgbClr val="EEECE1">
                      <a:lumMod val="50000"/>
                    </a:srgbClr>
                  </a:solidFill>
                </a:rPr>
                <a:t>Program</a:t>
              </a:r>
              <a:endParaRPr lang="en-US" sz="800" dirty="0">
                <a:solidFill>
                  <a:srgbClr val="EEECE1">
                    <a:lumMod val="50000"/>
                  </a:srgbClr>
                </a:solidFill>
              </a:endParaRPr>
            </a:p>
          </p:txBody>
        </p:sp>
      </p:grpSp>
    </p:spTree>
    <p:custDataLst>
      <p:tags r:id="rId1"/>
    </p:custDataLst>
    <p:extLst>
      <p:ext uri="{BB962C8B-B14F-4D97-AF65-F5344CB8AC3E}">
        <p14:creationId xmlns:p14="http://schemas.microsoft.com/office/powerpoint/2010/main" val="2235750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77240" y="2420111"/>
            <a:ext cx="143510" cy="487680"/>
          </a:xfrm>
          <a:custGeom>
            <a:avLst/>
            <a:gdLst/>
            <a:ahLst/>
            <a:cxnLst/>
            <a:rect l="l" t="t" r="r" b="b"/>
            <a:pathLst>
              <a:path w="143509" h="487680">
                <a:moveTo>
                  <a:pt x="0" y="0"/>
                </a:moveTo>
                <a:lnTo>
                  <a:pt x="143256" y="0"/>
                </a:lnTo>
                <a:lnTo>
                  <a:pt x="143256" y="487679"/>
                </a:lnTo>
                <a:lnTo>
                  <a:pt x="0" y="487679"/>
                </a:lnTo>
                <a:lnTo>
                  <a:pt x="0"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3" name="object 3"/>
          <p:cNvSpPr/>
          <p:nvPr/>
        </p:nvSpPr>
        <p:spPr>
          <a:xfrm>
            <a:off x="152400" y="914400"/>
            <a:ext cx="8693480" cy="5797235"/>
          </a:xfrm>
          <a:prstGeom prst="rect">
            <a:avLst/>
          </a:prstGeom>
          <a:blipFill>
            <a:blip r:embed="rId4" cstate="print"/>
            <a:stretch>
              <a:fillRect/>
            </a:stretch>
          </a:blipFill>
        </p:spPr>
        <p:txBody>
          <a:bodyPr wrap="square" lIns="0" tIns="0" rIns="0" bIns="0" rtlCol="0">
            <a:spAutoFit/>
          </a:bodyPr>
          <a:lstStyle/>
          <a:p>
            <a:endParaRPr smtClean="0">
              <a:solidFill>
                <a:prstClr val="black"/>
              </a:solidFill>
            </a:endParaRPr>
          </a:p>
        </p:txBody>
      </p:sp>
      <p:sp>
        <p:nvSpPr>
          <p:cNvPr id="4" name="object 4"/>
          <p:cNvSpPr/>
          <p:nvPr/>
        </p:nvSpPr>
        <p:spPr>
          <a:xfrm>
            <a:off x="152400" y="5562600"/>
            <a:ext cx="2533650" cy="1133475"/>
          </a:xfrm>
          <a:custGeom>
            <a:avLst/>
            <a:gdLst/>
            <a:ahLst/>
            <a:cxnLst/>
            <a:rect l="l" t="t" r="r" b="b"/>
            <a:pathLst>
              <a:path w="2533650" h="1133475">
                <a:moveTo>
                  <a:pt x="0" y="0"/>
                </a:moveTo>
                <a:lnTo>
                  <a:pt x="2533650" y="0"/>
                </a:lnTo>
                <a:lnTo>
                  <a:pt x="2533650" y="1133475"/>
                </a:lnTo>
                <a:lnTo>
                  <a:pt x="0" y="1133475"/>
                </a:lnTo>
                <a:lnTo>
                  <a:pt x="0" y="0"/>
                </a:lnTo>
                <a:close/>
              </a:path>
            </a:pathLst>
          </a:custGeom>
          <a:solidFill>
            <a:srgbClr val="FFFFFF"/>
          </a:solidFill>
        </p:spPr>
        <p:txBody>
          <a:bodyPr wrap="square" lIns="0" tIns="0" rIns="0" bIns="0" rtlCol="0">
            <a:spAutoFit/>
          </a:bodyPr>
          <a:lstStyle/>
          <a:p>
            <a:endParaRPr smtClean="0">
              <a:solidFill>
                <a:prstClr val="black"/>
              </a:solidFill>
            </a:endParaRPr>
          </a:p>
        </p:txBody>
      </p:sp>
      <p:sp>
        <p:nvSpPr>
          <p:cNvPr id="5" name="object 5"/>
          <p:cNvSpPr/>
          <p:nvPr/>
        </p:nvSpPr>
        <p:spPr>
          <a:xfrm>
            <a:off x="1006354" y="1242891"/>
            <a:ext cx="409046" cy="45139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mtClean="0">
              <a:solidFill>
                <a:prstClr val="black"/>
              </a:solidFill>
            </a:endParaRPr>
          </a:p>
        </p:txBody>
      </p:sp>
      <p:sp>
        <p:nvSpPr>
          <p:cNvPr id="6" name="object 6"/>
          <p:cNvSpPr/>
          <p:nvPr/>
        </p:nvSpPr>
        <p:spPr>
          <a:xfrm>
            <a:off x="7207129" y="2416053"/>
            <a:ext cx="409047" cy="45139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mtClean="0">
              <a:solidFill>
                <a:prstClr val="black"/>
              </a:solidFill>
            </a:endParaRPr>
          </a:p>
        </p:txBody>
      </p:sp>
      <p:sp>
        <p:nvSpPr>
          <p:cNvPr id="7" name="object 7"/>
          <p:cNvSpPr/>
          <p:nvPr/>
        </p:nvSpPr>
        <p:spPr>
          <a:xfrm>
            <a:off x="8297699" y="1572095"/>
            <a:ext cx="379752" cy="34259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mtClean="0">
              <a:solidFill>
                <a:prstClr val="black"/>
              </a:solidFill>
            </a:endParaRPr>
          </a:p>
        </p:txBody>
      </p:sp>
      <p:sp>
        <p:nvSpPr>
          <p:cNvPr id="8" name="object 8"/>
          <p:cNvSpPr/>
          <p:nvPr/>
        </p:nvSpPr>
        <p:spPr>
          <a:xfrm>
            <a:off x="498656" y="3212735"/>
            <a:ext cx="376546" cy="715747"/>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mtClean="0">
              <a:solidFill>
                <a:prstClr val="black"/>
              </a:solidFill>
            </a:endParaRPr>
          </a:p>
        </p:txBody>
      </p:sp>
      <p:sp>
        <p:nvSpPr>
          <p:cNvPr id="9" name="object 9"/>
          <p:cNvSpPr/>
          <p:nvPr/>
        </p:nvSpPr>
        <p:spPr>
          <a:xfrm>
            <a:off x="3814297" y="5339712"/>
            <a:ext cx="737313" cy="414131"/>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mtClean="0">
              <a:solidFill>
                <a:prstClr val="black"/>
              </a:solidFill>
            </a:endParaRPr>
          </a:p>
        </p:txBody>
      </p:sp>
      <p:sp>
        <p:nvSpPr>
          <p:cNvPr id="10" name="object 10"/>
          <p:cNvSpPr/>
          <p:nvPr/>
        </p:nvSpPr>
        <p:spPr>
          <a:xfrm>
            <a:off x="7013393" y="5385209"/>
            <a:ext cx="557700" cy="53895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mtClean="0">
              <a:solidFill>
                <a:prstClr val="black"/>
              </a:solidFill>
            </a:endParaRPr>
          </a:p>
        </p:txBody>
      </p:sp>
      <p:sp>
        <p:nvSpPr>
          <p:cNvPr id="11" name="object 11"/>
          <p:cNvSpPr/>
          <p:nvPr/>
        </p:nvSpPr>
        <p:spPr>
          <a:xfrm>
            <a:off x="793565" y="3915188"/>
            <a:ext cx="557700" cy="538951"/>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mtClean="0">
              <a:solidFill>
                <a:prstClr val="black"/>
              </a:solidFill>
            </a:endParaRPr>
          </a:p>
        </p:txBody>
      </p:sp>
      <p:sp>
        <p:nvSpPr>
          <p:cNvPr id="12" name="object 12"/>
          <p:cNvSpPr/>
          <p:nvPr/>
        </p:nvSpPr>
        <p:spPr>
          <a:xfrm>
            <a:off x="6121241" y="2392827"/>
            <a:ext cx="379735" cy="342599"/>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mtClean="0">
              <a:solidFill>
                <a:prstClr val="black"/>
              </a:solidFill>
            </a:endParaRPr>
          </a:p>
        </p:txBody>
      </p:sp>
      <p:sp>
        <p:nvSpPr>
          <p:cNvPr id="13" name="object 13"/>
          <p:cNvSpPr/>
          <p:nvPr/>
        </p:nvSpPr>
        <p:spPr>
          <a:xfrm>
            <a:off x="1282551" y="2910415"/>
            <a:ext cx="6214110" cy="891540"/>
          </a:xfrm>
          <a:custGeom>
            <a:avLst/>
            <a:gdLst/>
            <a:ahLst/>
            <a:cxnLst/>
            <a:rect l="l" t="t" r="r" b="b"/>
            <a:pathLst>
              <a:path w="6214109" h="891539">
                <a:moveTo>
                  <a:pt x="0" y="891120"/>
                </a:moveTo>
                <a:lnTo>
                  <a:pt x="6213767" y="0"/>
                </a:lnTo>
              </a:path>
            </a:pathLst>
          </a:custGeom>
          <a:ln w="38100">
            <a:solidFill>
              <a:srgbClr val="000000"/>
            </a:solidFill>
          </a:ln>
        </p:spPr>
        <p:txBody>
          <a:bodyPr wrap="square" lIns="0" tIns="0" rIns="0" bIns="0" rtlCol="0">
            <a:spAutoFit/>
          </a:bodyPr>
          <a:lstStyle/>
          <a:p>
            <a:endParaRPr smtClean="0">
              <a:solidFill>
                <a:prstClr val="black"/>
              </a:solidFill>
            </a:endParaRPr>
          </a:p>
        </p:txBody>
      </p:sp>
      <p:sp>
        <p:nvSpPr>
          <p:cNvPr id="14" name="object 14"/>
          <p:cNvSpPr/>
          <p:nvPr/>
        </p:nvSpPr>
        <p:spPr>
          <a:xfrm>
            <a:off x="7463949" y="2818823"/>
            <a:ext cx="202565" cy="188595"/>
          </a:xfrm>
          <a:custGeom>
            <a:avLst/>
            <a:gdLst/>
            <a:ahLst/>
            <a:cxnLst/>
            <a:rect l="l" t="t" r="r" b="b"/>
            <a:pathLst>
              <a:path w="202565" h="188594">
                <a:moveTo>
                  <a:pt x="0" y="0"/>
                </a:moveTo>
                <a:lnTo>
                  <a:pt x="27038" y="188569"/>
                </a:lnTo>
                <a:lnTo>
                  <a:pt x="202095" y="67246"/>
                </a:lnTo>
                <a:lnTo>
                  <a:pt x="0"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15" name="object 15"/>
          <p:cNvSpPr/>
          <p:nvPr/>
        </p:nvSpPr>
        <p:spPr>
          <a:xfrm>
            <a:off x="1112838" y="3704537"/>
            <a:ext cx="202565" cy="188595"/>
          </a:xfrm>
          <a:custGeom>
            <a:avLst/>
            <a:gdLst/>
            <a:ahLst/>
            <a:cxnLst/>
            <a:rect l="l" t="t" r="r" b="b"/>
            <a:pathLst>
              <a:path w="202565" h="188595">
                <a:moveTo>
                  <a:pt x="175044" y="0"/>
                </a:moveTo>
                <a:lnTo>
                  <a:pt x="0" y="121335"/>
                </a:lnTo>
                <a:lnTo>
                  <a:pt x="202095" y="188569"/>
                </a:lnTo>
                <a:lnTo>
                  <a:pt x="175044"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16" name="object 16"/>
          <p:cNvSpPr/>
          <p:nvPr/>
        </p:nvSpPr>
        <p:spPr>
          <a:xfrm>
            <a:off x="1197352" y="1949450"/>
            <a:ext cx="4445" cy="1819275"/>
          </a:xfrm>
          <a:custGeom>
            <a:avLst/>
            <a:gdLst/>
            <a:ahLst/>
            <a:cxnLst/>
            <a:rect l="l" t="t" r="r" b="b"/>
            <a:pathLst>
              <a:path w="4444" h="1819275">
                <a:moveTo>
                  <a:pt x="0" y="1819275"/>
                </a:moveTo>
                <a:lnTo>
                  <a:pt x="4013" y="0"/>
                </a:lnTo>
              </a:path>
            </a:pathLst>
          </a:custGeom>
          <a:ln w="38100">
            <a:solidFill>
              <a:srgbClr val="000000"/>
            </a:solidFill>
          </a:ln>
        </p:spPr>
        <p:txBody>
          <a:bodyPr wrap="square" lIns="0" tIns="0" rIns="0" bIns="0" rtlCol="0">
            <a:spAutoFit/>
          </a:bodyPr>
          <a:lstStyle/>
          <a:p>
            <a:endParaRPr smtClean="0">
              <a:solidFill>
                <a:prstClr val="black"/>
              </a:solidFill>
            </a:endParaRPr>
          </a:p>
        </p:txBody>
      </p:sp>
      <p:sp>
        <p:nvSpPr>
          <p:cNvPr id="17" name="object 17"/>
          <p:cNvSpPr/>
          <p:nvPr/>
        </p:nvSpPr>
        <p:spPr>
          <a:xfrm>
            <a:off x="1106059" y="1778001"/>
            <a:ext cx="190500" cy="191135"/>
          </a:xfrm>
          <a:custGeom>
            <a:avLst/>
            <a:gdLst/>
            <a:ahLst/>
            <a:cxnLst/>
            <a:rect l="l" t="t" r="r" b="b"/>
            <a:pathLst>
              <a:path w="190500" h="191135">
                <a:moveTo>
                  <a:pt x="95681" y="0"/>
                </a:moveTo>
                <a:lnTo>
                  <a:pt x="0" y="190284"/>
                </a:lnTo>
                <a:lnTo>
                  <a:pt x="190500" y="190715"/>
                </a:lnTo>
                <a:lnTo>
                  <a:pt x="95681"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18" name="object 18"/>
          <p:cNvSpPr/>
          <p:nvPr/>
        </p:nvSpPr>
        <p:spPr>
          <a:xfrm>
            <a:off x="1102135" y="3749474"/>
            <a:ext cx="190500" cy="191135"/>
          </a:xfrm>
          <a:custGeom>
            <a:avLst/>
            <a:gdLst/>
            <a:ahLst/>
            <a:cxnLst/>
            <a:rect l="l" t="t" r="r" b="b"/>
            <a:pathLst>
              <a:path w="190500" h="191135">
                <a:moveTo>
                  <a:pt x="0" y="0"/>
                </a:moveTo>
                <a:lnTo>
                  <a:pt x="94843" y="190703"/>
                </a:lnTo>
                <a:lnTo>
                  <a:pt x="190500" y="406"/>
                </a:lnTo>
                <a:lnTo>
                  <a:pt x="0"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19" name="object 19"/>
          <p:cNvSpPr/>
          <p:nvPr/>
        </p:nvSpPr>
        <p:spPr>
          <a:xfrm>
            <a:off x="1320422" y="2431317"/>
            <a:ext cx="2023745" cy="1304925"/>
          </a:xfrm>
          <a:custGeom>
            <a:avLst/>
            <a:gdLst/>
            <a:ahLst/>
            <a:cxnLst/>
            <a:rect l="l" t="t" r="r" b="b"/>
            <a:pathLst>
              <a:path w="2023745" h="1304925">
                <a:moveTo>
                  <a:pt x="0" y="1304810"/>
                </a:moveTo>
                <a:lnTo>
                  <a:pt x="2023224" y="0"/>
                </a:lnTo>
              </a:path>
            </a:pathLst>
          </a:custGeom>
          <a:ln w="38100">
            <a:solidFill>
              <a:srgbClr val="000000"/>
            </a:solidFill>
          </a:ln>
        </p:spPr>
        <p:txBody>
          <a:bodyPr wrap="square" lIns="0" tIns="0" rIns="0" bIns="0" rtlCol="0">
            <a:spAutoFit/>
          </a:bodyPr>
          <a:lstStyle/>
          <a:p>
            <a:endParaRPr smtClean="0">
              <a:solidFill>
                <a:prstClr val="black"/>
              </a:solidFill>
            </a:endParaRPr>
          </a:p>
        </p:txBody>
      </p:sp>
      <p:sp>
        <p:nvSpPr>
          <p:cNvPr id="20" name="object 20"/>
          <p:cNvSpPr/>
          <p:nvPr/>
        </p:nvSpPr>
        <p:spPr>
          <a:xfrm>
            <a:off x="3276018" y="2338387"/>
            <a:ext cx="212090" cy="183515"/>
          </a:xfrm>
          <a:custGeom>
            <a:avLst/>
            <a:gdLst/>
            <a:ahLst/>
            <a:cxnLst/>
            <a:rect l="l" t="t" r="r" b="b"/>
            <a:pathLst>
              <a:path w="212089" h="183514">
                <a:moveTo>
                  <a:pt x="211721" y="0"/>
                </a:moveTo>
                <a:lnTo>
                  <a:pt x="0" y="23190"/>
                </a:lnTo>
                <a:lnTo>
                  <a:pt x="103238" y="183286"/>
                </a:lnTo>
                <a:lnTo>
                  <a:pt x="211721"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21" name="object 21"/>
          <p:cNvSpPr/>
          <p:nvPr/>
        </p:nvSpPr>
        <p:spPr>
          <a:xfrm>
            <a:off x="1176333" y="3645756"/>
            <a:ext cx="212090" cy="183515"/>
          </a:xfrm>
          <a:custGeom>
            <a:avLst/>
            <a:gdLst/>
            <a:ahLst/>
            <a:cxnLst/>
            <a:rect l="l" t="t" r="r" b="b"/>
            <a:pathLst>
              <a:path w="212090" h="183514">
                <a:moveTo>
                  <a:pt x="108470" y="0"/>
                </a:moveTo>
                <a:lnTo>
                  <a:pt x="0" y="183299"/>
                </a:lnTo>
                <a:lnTo>
                  <a:pt x="211721" y="160083"/>
                </a:lnTo>
                <a:lnTo>
                  <a:pt x="108470"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22" name="object 22"/>
          <p:cNvSpPr/>
          <p:nvPr/>
        </p:nvSpPr>
        <p:spPr>
          <a:xfrm>
            <a:off x="7329200" y="1987901"/>
            <a:ext cx="1003935" cy="3506470"/>
          </a:xfrm>
          <a:custGeom>
            <a:avLst/>
            <a:gdLst/>
            <a:ahLst/>
            <a:cxnLst/>
            <a:rect l="l" t="t" r="r" b="b"/>
            <a:pathLst>
              <a:path w="1003934" h="3506470">
                <a:moveTo>
                  <a:pt x="0" y="3506089"/>
                </a:moveTo>
                <a:lnTo>
                  <a:pt x="1003871" y="0"/>
                </a:lnTo>
              </a:path>
            </a:pathLst>
          </a:custGeom>
          <a:ln w="19050">
            <a:solidFill>
              <a:srgbClr val="003399"/>
            </a:solidFill>
          </a:ln>
        </p:spPr>
        <p:txBody>
          <a:bodyPr wrap="square" lIns="0" tIns="0" rIns="0" bIns="0" rtlCol="0">
            <a:spAutoFit/>
          </a:bodyPr>
          <a:lstStyle/>
          <a:p>
            <a:endParaRPr smtClean="0">
              <a:solidFill>
                <a:prstClr val="black"/>
              </a:solidFill>
            </a:endParaRPr>
          </a:p>
        </p:txBody>
      </p:sp>
      <p:sp>
        <p:nvSpPr>
          <p:cNvPr id="23" name="object 23"/>
          <p:cNvSpPr/>
          <p:nvPr/>
        </p:nvSpPr>
        <p:spPr>
          <a:xfrm>
            <a:off x="8268527" y="1878013"/>
            <a:ext cx="122555" cy="139700"/>
          </a:xfrm>
          <a:custGeom>
            <a:avLst/>
            <a:gdLst/>
            <a:ahLst/>
            <a:cxnLst/>
            <a:rect l="l" t="t" r="r" b="b"/>
            <a:pathLst>
              <a:path w="122554" h="139700">
                <a:moveTo>
                  <a:pt x="96012" y="0"/>
                </a:moveTo>
                <a:lnTo>
                  <a:pt x="0" y="104609"/>
                </a:lnTo>
                <a:lnTo>
                  <a:pt x="122097" y="139573"/>
                </a:lnTo>
                <a:lnTo>
                  <a:pt x="96012" y="0"/>
                </a:lnTo>
                <a:close/>
              </a:path>
            </a:pathLst>
          </a:custGeom>
          <a:solidFill>
            <a:srgbClr val="003399"/>
          </a:solidFill>
        </p:spPr>
        <p:txBody>
          <a:bodyPr wrap="square" lIns="0" tIns="0" rIns="0" bIns="0" rtlCol="0">
            <a:spAutoFit/>
          </a:bodyPr>
          <a:lstStyle/>
          <a:p>
            <a:endParaRPr smtClean="0">
              <a:solidFill>
                <a:prstClr val="black"/>
              </a:solidFill>
            </a:endParaRPr>
          </a:p>
        </p:txBody>
      </p:sp>
      <p:sp>
        <p:nvSpPr>
          <p:cNvPr id="24" name="object 24"/>
          <p:cNvSpPr/>
          <p:nvPr/>
        </p:nvSpPr>
        <p:spPr>
          <a:xfrm>
            <a:off x="7271640" y="5464305"/>
            <a:ext cx="122555" cy="139700"/>
          </a:xfrm>
          <a:custGeom>
            <a:avLst/>
            <a:gdLst/>
            <a:ahLst/>
            <a:cxnLst/>
            <a:rect l="l" t="t" r="r" b="b"/>
            <a:pathLst>
              <a:path w="122554" h="139700">
                <a:moveTo>
                  <a:pt x="0" y="0"/>
                </a:moveTo>
                <a:lnTo>
                  <a:pt x="26098" y="139572"/>
                </a:lnTo>
                <a:lnTo>
                  <a:pt x="122097" y="34950"/>
                </a:lnTo>
                <a:lnTo>
                  <a:pt x="0" y="0"/>
                </a:lnTo>
                <a:close/>
              </a:path>
            </a:pathLst>
          </a:custGeom>
          <a:solidFill>
            <a:srgbClr val="003399"/>
          </a:solidFill>
        </p:spPr>
        <p:txBody>
          <a:bodyPr wrap="square" lIns="0" tIns="0" rIns="0" bIns="0" rtlCol="0">
            <a:spAutoFit/>
          </a:bodyPr>
          <a:lstStyle/>
          <a:p>
            <a:endParaRPr smtClean="0">
              <a:solidFill>
                <a:prstClr val="black"/>
              </a:solidFill>
            </a:endParaRPr>
          </a:p>
        </p:txBody>
      </p:sp>
      <p:sp>
        <p:nvSpPr>
          <p:cNvPr id="25" name="object 25"/>
          <p:cNvSpPr/>
          <p:nvPr/>
        </p:nvSpPr>
        <p:spPr>
          <a:xfrm>
            <a:off x="1287327" y="3797971"/>
            <a:ext cx="5753735" cy="1629410"/>
          </a:xfrm>
          <a:custGeom>
            <a:avLst/>
            <a:gdLst/>
            <a:ahLst/>
            <a:cxnLst/>
            <a:rect l="l" t="t" r="r" b="b"/>
            <a:pathLst>
              <a:path w="5753734" h="1629410">
                <a:moveTo>
                  <a:pt x="0" y="0"/>
                </a:moveTo>
                <a:lnTo>
                  <a:pt x="5753366" y="1629016"/>
                </a:lnTo>
              </a:path>
            </a:pathLst>
          </a:custGeom>
          <a:ln w="38100">
            <a:solidFill>
              <a:srgbClr val="000000"/>
            </a:solidFill>
          </a:ln>
        </p:spPr>
        <p:txBody>
          <a:bodyPr wrap="square" lIns="0" tIns="0" rIns="0" bIns="0" rtlCol="0">
            <a:spAutoFit/>
          </a:bodyPr>
          <a:lstStyle/>
          <a:p>
            <a:endParaRPr smtClean="0">
              <a:solidFill>
                <a:prstClr val="black"/>
              </a:solidFill>
            </a:endParaRPr>
          </a:p>
        </p:txBody>
      </p:sp>
      <p:sp>
        <p:nvSpPr>
          <p:cNvPr id="26" name="object 26"/>
          <p:cNvSpPr/>
          <p:nvPr/>
        </p:nvSpPr>
        <p:spPr>
          <a:xfrm>
            <a:off x="6996419" y="5330146"/>
            <a:ext cx="209550" cy="183515"/>
          </a:xfrm>
          <a:custGeom>
            <a:avLst/>
            <a:gdLst/>
            <a:ahLst/>
            <a:cxnLst/>
            <a:rect l="l" t="t" r="r" b="b"/>
            <a:pathLst>
              <a:path w="209550" h="183514">
                <a:moveTo>
                  <a:pt x="51904" y="0"/>
                </a:moveTo>
                <a:lnTo>
                  <a:pt x="0" y="183286"/>
                </a:lnTo>
                <a:lnTo>
                  <a:pt x="209245" y="143548"/>
                </a:lnTo>
                <a:lnTo>
                  <a:pt x="51904"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27" name="object 27"/>
          <p:cNvSpPr/>
          <p:nvPr/>
        </p:nvSpPr>
        <p:spPr>
          <a:xfrm>
            <a:off x="1122362" y="3711502"/>
            <a:ext cx="209550" cy="183515"/>
          </a:xfrm>
          <a:custGeom>
            <a:avLst/>
            <a:gdLst/>
            <a:ahLst/>
            <a:cxnLst/>
            <a:rect l="l" t="t" r="r" b="b"/>
            <a:pathLst>
              <a:path w="209550" h="183514">
                <a:moveTo>
                  <a:pt x="209245" y="0"/>
                </a:moveTo>
                <a:lnTo>
                  <a:pt x="0" y="39763"/>
                </a:lnTo>
                <a:lnTo>
                  <a:pt x="157353" y="183299"/>
                </a:lnTo>
                <a:lnTo>
                  <a:pt x="209245"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28" name="object 28"/>
          <p:cNvSpPr/>
          <p:nvPr/>
        </p:nvSpPr>
        <p:spPr>
          <a:xfrm>
            <a:off x="1291510" y="3802726"/>
            <a:ext cx="3386454" cy="1327785"/>
          </a:xfrm>
          <a:custGeom>
            <a:avLst/>
            <a:gdLst/>
            <a:ahLst/>
            <a:cxnLst/>
            <a:rect l="l" t="t" r="r" b="b"/>
            <a:pathLst>
              <a:path w="3386454" h="1327785">
                <a:moveTo>
                  <a:pt x="0" y="0"/>
                </a:moveTo>
                <a:lnTo>
                  <a:pt x="3385985" y="1327404"/>
                </a:lnTo>
              </a:path>
            </a:pathLst>
          </a:custGeom>
          <a:ln w="38100">
            <a:solidFill>
              <a:srgbClr val="000000"/>
            </a:solidFill>
          </a:ln>
        </p:spPr>
        <p:txBody>
          <a:bodyPr wrap="square" lIns="0" tIns="0" rIns="0" bIns="0" rtlCol="0">
            <a:spAutoFit/>
          </a:bodyPr>
          <a:lstStyle/>
          <a:p>
            <a:endParaRPr smtClean="0">
              <a:solidFill>
                <a:prstClr val="black"/>
              </a:solidFill>
            </a:endParaRPr>
          </a:p>
        </p:txBody>
      </p:sp>
      <p:sp>
        <p:nvSpPr>
          <p:cNvPr id="29" name="object 29"/>
          <p:cNvSpPr/>
          <p:nvPr/>
        </p:nvSpPr>
        <p:spPr>
          <a:xfrm>
            <a:off x="4624994" y="5034497"/>
            <a:ext cx="212725" cy="177800"/>
          </a:xfrm>
          <a:custGeom>
            <a:avLst/>
            <a:gdLst/>
            <a:ahLst/>
            <a:cxnLst/>
            <a:rect l="l" t="t" r="r" b="b"/>
            <a:pathLst>
              <a:path w="212725" h="177800">
                <a:moveTo>
                  <a:pt x="69532" y="0"/>
                </a:moveTo>
                <a:lnTo>
                  <a:pt x="0" y="177355"/>
                </a:lnTo>
                <a:lnTo>
                  <a:pt x="212115" y="158216"/>
                </a:lnTo>
                <a:lnTo>
                  <a:pt x="69532"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30" name="object 30"/>
          <p:cNvSpPr/>
          <p:nvPr/>
        </p:nvSpPr>
        <p:spPr>
          <a:xfrm>
            <a:off x="1131892" y="3720995"/>
            <a:ext cx="212725" cy="177800"/>
          </a:xfrm>
          <a:custGeom>
            <a:avLst/>
            <a:gdLst/>
            <a:ahLst/>
            <a:cxnLst/>
            <a:rect l="l" t="t" r="r" b="b"/>
            <a:pathLst>
              <a:path w="212725" h="177800">
                <a:moveTo>
                  <a:pt x="212115" y="0"/>
                </a:moveTo>
                <a:lnTo>
                  <a:pt x="0" y="19151"/>
                </a:lnTo>
                <a:lnTo>
                  <a:pt x="142595" y="177355"/>
                </a:lnTo>
                <a:lnTo>
                  <a:pt x="212115"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31" name="object 31"/>
          <p:cNvSpPr/>
          <p:nvPr/>
        </p:nvSpPr>
        <p:spPr>
          <a:xfrm>
            <a:off x="1362304" y="2541620"/>
            <a:ext cx="4039870" cy="1254125"/>
          </a:xfrm>
          <a:custGeom>
            <a:avLst/>
            <a:gdLst/>
            <a:ahLst/>
            <a:cxnLst/>
            <a:rect l="l" t="t" r="r" b="b"/>
            <a:pathLst>
              <a:path w="4039870" h="1254125">
                <a:moveTo>
                  <a:pt x="0" y="1254061"/>
                </a:moveTo>
                <a:lnTo>
                  <a:pt x="4039730" y="0"/>
                </a:lnTo>
              </a:path>
            </a:pathLst>
          </a:custGeom>
          <a:ln w="38100">
            <a:solidFill>
              <a:srgbClr val="000000"/>
            </a:solidFill>
          </a:ln>
        </p:spPr>
        <p:txBody>
          <a:bodyPr wrap="square" lIns="0" tIns="0" rIns="0" bIns="0" rtlCol="0">
            <a:spAutoFit/>
          </a:bodyPr>
          <a:lstStyle/>
          <a:p>
            <a:endParaRPr smtClean="0">
              <a:solidFill>
                <a:prstClr val="black"/>
              </a:solidFill>
            </a:endParaRPr>
          </a:p>
        </p:txBody>
      </p:sp>
      <p:sp>
        <p:nvSpPr>
          <p:cNvPr id="32" name="object 32"/>
          <p:cNvSpPr/>
          <p:nvPr/>
        </p:nvSpPr>
        <p:spPr>
          <a:xfrm>
            <a:off x="5355602" y="2456289"/>
            <a:ext cx="210185" cy="182245"/>
          </a:xfrm>
          <a:custGeom>
            <a:avLst/>
            <a:gdLst/>
            <a:ahLst/>
            <a:cxnLst/>
            <a:rect l="l" t="t" r="r" b="b"/>
            <a:pathLst>
              <a:path w="210185" h="182244">
                <a:moveTo>
                  <a:pt x="0" y="0"/>
                </a:moveTo>
                <a:lnTo>
                  <a:pt x="56476" y="181940"/>
                </a:lnTo>
                <a:lnTo>
                  <a:pt x="210172" y="34493"/>
                </a:lnTo>
                <a:lnTo>
                  <a:pt x="0"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33" name="object 33"/>
          <p:cNvSpPr/>
          <p:nvPr/>
        </p:nvSpPr>
        <p:spPr>
          <a:xfrm>
            <a:off x="1198566" y="3699064"/>
            <a:ext cx="210185" cy="182245"/>
          </a:xfrm>
          <a:custGeom>
            <a:avLst/>
            <a:gdLst/>
            <a:ahLst/>
            <a:cxnLst/>
            <a:rect l="l" t="t" r="r" b="b"/>
            <a:pathLst>
              <a:path w="210184" h="182245">
                <a:moveTo>
                  <a:pt x="153682" y="0"/>
                </a:moveTo>
                <a:lnTo>
                  <a:pt x="0" y="147446"/>
                </a:lnTo>
                <a:lnTo>
                  <a:pt x="210172" y="181927"/>
                </a:lnTo>
                <a:lnTo>
                  <a:pt x="153682"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34" name="object 34"/>
          <p:cNvSpPr/>
          <p:nvPr/>
        </p:nvSpPr>
        <p:spPr>
          <a:xfrm>
            <a:off x="6392547" y="2888645"/>
            <a:ext cx="778510" cy="2451100"/>
          </a:xfrm>
          <a:custGeom>
            <a:avLst/>
            <a:gdLst/>
            <a:ahLst/>
            <a:cxnLst/>
            <a:rect l="l" t="t" r="r" b="b"/>
            <a:pathLst>
              <a:path w="778509" h="2451100">
                <a:moveTo>
                  <a:pt x="778510" y="2450718"/>
                </a:moveTo>
                <a:lnTo>
                  <a:pt x="0" y="0"/>
                </a:lnTo>
              </a:path>
            </a:pathLst>
          </a:custGeom>
          <a:ln w="19049">
            <a:solidFill>
              <a:srgbClr val="003399"/>
            </a:solidFill>
          </a:ln>
        </p:spPr>
        <p:txBody>
          <a:bodyPr wrap="square" lIns="0" tIns="0" rIns="0" bIns="0" rtlCol="0">
            <a:spAutoFit/>
          </a:bodyPr>
          <a:lstStyle/>
          <a:p>
            <a:endParaRPr smtClean="0">
              <a:solidFill>
                <a:prstClr val="black"/>
              </a:solidFill>
            </a:endParaRPr>
          </a:p>
        </p:txBody>
      </p:sp>
      <p:sp>
        <p:nvSpPr>
          <p:cNvPr id="35" name="object 35"/>
          <p:cNvSpPr/>
          <p:nvPr/>
        </p:nvSpPr>
        <p:spPr>
          <a:xfrm>
            <a:off x="6335874" y="2779707"/>
            <a:ext cx="121285" cy="140335"/>
          </a:xfrm>
          <a:custGeom>
            <a:avLst/>
            <a:gdLst/>
            <a:ahLst/>
            <a:cxnLst/>
            <a:rect l="l" t="t" r="r" b="b"/>
            <a:pathLst>
              <a:path w="121285" h="140335">
                <a:moveTo>
                  <a:pt x="22059" y="0"/>
                </a:moveTo>
                <a:lnTo>
                  <a:pt x="0" y="140271"/>
                </a:lnTo>
                <a:lnTo>
                  <a:pt x="121043" y="101815"/>
                </a:lnTo>
                <a:lnTo>
                  <a:pt x="22059" y="0"/>
                </a:lnTo>
                <a:close/>
              </a:path>
            </a:pathLst>
          </a:custGeom>
          <a:solidFill>
            <a:srgbClr val="003399"/>
          </a:solidFill>
        </p:spPr>
        <p:txBody>
          <a:bodyPr wrap="square" lIns="0" tIns="0" rIns="0" bIns="0" rtlCol="0">
            <a:spAutoFit/>
          </a:bodyPr>
          <a:lstStyle/>
          <a:p>
            <a:endParaRPr smtClean="0">
              <a:solidFill>
                <a:prstClr val="black"/>
              </a:solidFill>
            </a:endParaRPr>
          </a:p>
        </p:txBody>
      </p:sp>
      <p:sp>
        <p:nvSpPr>
          <p:cNvPr id="36" name="object 36"/>
          <p:cNvSpPr/>
          <p:nvPr/>
        </p:nvSpPr>
        <p:spPr>
          <a:xfrm>
            <a:off x="7106694" y="5308036"/>
            <a:ext cx="121285" cy="140335"/>
          </a:xfrm>
          <a:custGeom>
            <a:avLst/>
            <a:gdLst/>
            <a:ahLst/>
            <a:cxnLst/>
            <a:rect l="l" t="t" r="r" b="b"/>
            <a:pathLst>
              <a:path w="121284" h="140335">
                <a:moveTo>
                  <a:pt x="121043" y="0"/>
                </a:moveTo>
                <a:lnTo>
                  <a:pt x="0" y="38442"/>
                </a:lnTo>
                <a:lnTo>
                  <a:pt x="98971" y="140258"/>
                </a:lnTo>
                <a:lnTo>
                  <a:pt x="121043" y="0"/>
                </a:lnTo>
                <a:close/>
              </a:path>
            </a:pathLst>
          </a:custGeom>
          <a:solidFill>
            <a:srgbClr val="003399"/>
          </a:solidFill>
        </p:spPr>
        <p:txBody>
          <a:bodyPr wrap="square" lIns="0" tIns="0" rIns="0" bIns="0" rtlCol="0">
            <a:spAutoFit/>
          </a:bodyPr>
          <a:lstStyle/>
          <a:p>
            <a:endParaRPr smtClean="0">
              <a:solidFill>
                <a:prstClr val="black"/>
              </a:solidFill>
            </a:endParaRPr>
          </a:p>
        </p:txBody>
      </p:sp>
      <p:sp>
        <p:nvSpPr>
          <p:cNvPr id="37" name="object 37"/>
          <p:cNvSpPr/>
          <p:nvPr/>
        </p:nvSpPr>
        <p:spPr>
          <a:xfrm>
            <a:off x="4869647" y="2279519"/>
            <a:ext cx="149860" cy="3075305"/>
          </a:xfrm>
          <a:custGeom>
            <a:avLst/>
            <a:gdLst/>
            <a:ahLst/>
            <a:cxnLst/>
            <a:rect l="l" t="t" r="r" b="b"/>
            <a:pathLst>
              <a:path w="149860" h="3075304">
                <a:moveTo>
                  <a:pt x="149250" y="3075254"/>
                </a:moveTo>
                <a:lnTo>
                  <a:pt x="0" y="0"/>
                </a:lnTo>
              </a:path>
            </a:pathLst>
          </a:custGeom>
          <a:ln w="19050">
            <a:solidFill>
              <a:srgbClr val="003399"/>
            </a:solidFill>
          </a:ln>
        </p:spPr>
        <p:txBody>
          <a:bodyPr wrap="square" lIns="0" tIns="0" rIns="0" bIns="0" rtlCol="0">
            <a:spAutoFit/>
          </a:bodyPr>
          <a:lstStyle/>
          <a:p>
            <a:endParaRPr smtClean="0">
              <a:solidFill>
                <a:prstClr val="black"/>
              </a:solidFill>
            </a:endParaRPr>
          </a:p>
        </p:txBody>
      </p:sp>
      <p:sp>
        <p:nvSpPr>
          <p:cNvPr id="38" name="object 38"/>
          <p:cNvSpPr/>
          <p:nvPr/>
        </p:nvSpPr>
        <p:spPr>
          <a:xfrm>
            <a:off x="4806836" y="2165347"/>
            <a:ext cx="127000" cy="130175"/>
          </a:xfrm>
          <a:custGeom>
            <a:avLst/>
            <a:gdLst/>
            <a:ahLst/>
            <a:cxnLst/>
            <a:rect l="l" t="t" r="r" b="b"/>
            <a:pathLst>
              <a:path w="127000" h="130175">
                <a:moveTo>
                  <a:pt x="57264" y="0"/>
                </a:moveTo>
                <a:lnTo>
                  <a:pt x="0" y="129933"/>
                </a:lnTo>
                <a:lnTo>
                  <a:pt x="126847" y="123774"/>
                </a:lnTo>
                <a:lnTo>
                  <a:pt x="57264" y="0"/>
                </a:lnTo>
                <a:close/>
              </a:path>
            </a:pathLst>
          </a:custGeom>
          <a:solidFill>
            <a:srgbClr val="003399"/>
          </a:solidFill>
        </p:spPr>
        <p:txBody>
          <a:bodyPr wrap="square" lIns="0" tIns="0" rIns="0" bIns="0" rtlCol="0">
            <a:spAutoFit/>
          </a:bodyPr>
          <a:lstStyle/>
          <a:p>
            <a:endParaRPr smtClean="0">
              <a:solidFill>
                <a:prstClr val="black"/>
              </a:solidFill>
            </a:endParaRPr>
          </a:p>
        </p:txBody>
      </p:sp>
      <p:sp>
        <p:nvSpPr>
          <p:cNvPr id="39" name="object 39"/>
          <p:cNvSpPr/>
          <p:nvPr/>
        </p:nvSpPr>
        <p:spPr>
          <a:xfrm>
            <a:off x="4954865" y="5339011"/>
            <a:ext cx="127000" cy="130175"/>
          </a:xfrm>
          <a:custGeom>
            <a:avLst/>
            <a:gdLst/>
            <a:ahLst/>
            <a:cxnLst/>
            <a:rect l="l" t="t" r="r" b="b"/>
            <a:pathLst>
              <a:path w="127000" h="130175">
                <a:moveTo>
                  <a:pt x="126847" y="0"/>
                </a:moveTo>
                <a:lnTo>
                  <a:pt x="0" y="6146"/>
                </a:lnTo>
                <a:lnTo>
                  <a:pt x="69570" y="129921"/>
                </a:lnTo>
                <a:lnTo>
                  <a:pt x="126847" y="0"/>
                </a:lnTo>
                <a:close/>
              </a:path>
            </a:pathLst>
          </a:custGeom>
          <a:solidFill>
            <a:srgbClr val="003399"/>
          </a:solidFill>
        </p:spPr>
        <p:txBody>
          <a:bodyPr wrap="square" lIns="0" tIns="0" rIns="0" bIns="0" rtlCol="0">
            <a:spAutoFit/>
          </a:bodyPr>
          <a:lstStyle/>
          <a:p>
            <a:endParaRPr smtClean="0">
              <a:solidFill>
                <a:prstClr val="black"/>
              </a:solidFill>
            </a:endParaRPr>
          </a:p>
        </p:txBody>
      </p:sp>
      <p:sp>
        <p:nvSpPr>
          <p:cNvPr id="40" name="object 40"/>
          <p:cNvSpPr/>
          <p:nvPr/>
        </p:nvSpPr>
        <p:spPr>
          <a:xfrm>
            <a:off x="1580194" y="1561266"/>
            <a:ext cx="1797685" cy="591185"/>
          </a:xfrm>
          <a:custGeom>
            <a:avLst/>
            <a:gdLst/>
            <a:ahLst/>
            <a:cxnLst/>
            <a:rect l="l" t="t" r="r" b="b"/>
            <a:pathLst>
              <a:path w="1797685" h="591185">
                <a:moveTo>
                  <a:pt x="1797367" y="590626"/>
                </a:moveTo>
                <a:lnTo>
                  <a:pt x="0" y="0"/>
                </a:lnTo>
              </a:path>
            </a:pathLst>
          </a:custGeom>
          <a:ln w="19050">
            <a:solidFill>
              <a:srgbClr val="003399"/>
            </a:solidFill>
          </a:ln>
        </p:spPr>
        <p:txBody>
          <a:bodyPr wrap="square" lIns="0" tIns="0" rIns="0" bIns="0" rtlCol="0">
            <a:spAutoFit/>
          </a:bodyPr>
          <a:lstStyle/>
          <a:p>
            <a:endParaRPr smtClean="0">
              <a:solidFill>
                <a:prstClr val="black"/>
              </a:solidFill>
            </a:endParaRPr>
          </a:p>
        </p:txBody>
      </p:sp>
      <p:sp>
        <p:nvSpPr>
          <p:cNvPr id="41" name="object 41"/>
          <p:cNvSpPr/>
          <p:nvPr/>
        </p:nvSpPr>
        <p:spPr>
          <a:xfrm>
            <a:off x="1471608" y="1504906"/>
            <a:ext cx="140970" cy="120650"/>
          </a:xfrm>
          <a:custGeom>
            <a:avLst/>
            <a:gdLst/>
            <a:ahLst/>
            <a:cxnLst/>
            <a:rect l="l" t="t" r="r" b="b"/>
            <a:pathLst>
              <a:path w="140969" h="120650">
                <a:moveTo>
                  <a:pt x="140474" y="0"/>
                </a:moveTo>
                <a:lnTo>
                  <a:pt x="0" y="20675"/>
                </a:lnTo>
                <a:lnTo>
                  <a:pt x="100837" y="120650"/>
                </a:lnTo>
                <a:lnTo>
                  <a:pt x="140474" y="0"/>
                </a:lnTo>
                <a:close/>
              </a:path>
            </a:pathLst>
          </a:custGeom>
          <a:solidFill>
            <a:srgbClr val="003399"/>
          </a:solidFill>
        </p:spPr>
        <p:txBody>
          <a:bodyPr wrap="square" lIns="0" tIns="0" rIns="0" bIns="0" rtlCol="0">
            <a:spAutoFit/>
          </a:bodyPr>
          <a:lstStyle/>
          <a:p>
            <a:endParaRPr smtClean="0">
              <a:solidFill>
                <a:prstClr val="black"/>
              </a:solidFill>
            </a:endParaRPr>
          </a:p>
        </p:txBody>
      </p:sp>
      <p:sp>
        <p:nvSpPr>
          <p:cNvPr id="42" name="object 42"/>
          <p:cNvSpPr/>
          <p:nvPr/>
        </p:nvSpPr>
        <p:spPr>
          <a:xfrm>
            <a:off x="3345676" y="2087596"/>
            <a:ext cx="140970" cy="120650"/>
          </a:xfrm>
          <a:custGeom>
            <a:avLst/>
            <a:gdLst/>
            <a:ahLst/>
            <a:cxnLst/>
            <a:rect l="l" t="t" r="r" b="b"/>
            <a:pathLst>
              <a:path w="140970" h="120650">
                <a:moveTo>
                  <a:pt x="39649" y="0"/>
                </a:moveTo>
                <a:lnTo>
                  <a:pt x="0" y="120650"/>
                </a:lnTo>
                <a:lnTo>
                  <a:pt x="140474" y="99974"/>
                </a:lnTo>
                <a:lnTo>
                  <a:pt x="39649" y="0"/>
                </a:lnTo>
                <a:close/>
              </a:path>
            </a:pathLst>
          </a:custGeom>
          <a:solidFill>
            <a:srgbClr val="003399"/>
          </a:solidFill>
        </p:spPr>
        <p:txBody>
          <a:bodyPr wrap="square" lIns="0" tIns="0" rIns="0" bIns="0" rtlCol="0">
            <a:spAutoFit/>
          </a:bodyPr>
          <a:lstStyle/>
          <a:p>
            <a:endParaRPr smtClean="0">
              <a:solidFill>
                <a:prstClr val="black"/>
              </a:solidFill>
            </a:endParaRPr>
          </a:p>
        </p:txBody>
      </p:sp>
      <p:sp>
        <p:nvSpPr>
          <p:cNvPr id="43" name="object 43"/>
          <p:cNvSpPr/>
          <p:nvPr/>
        </p:nvSpPr>
        <p:spPr>
          <a:xfrm>
            <a:off x="7586044" y="3087864"/>
            <a:ext cx="433597" cy="421333"/>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mtClean="0">
              <a:solidFill>
                <a:prstClr val="black"/>
              </a:solidFill>
            </a:endParaRPr>
          </a:p>
        </p:txBody>
      </p:sp>
      <p:sp>
        <p:nvSpPr>
          <p:cNvPr id="44" name="object 44"/>
          <p:cNvSpPr/>
          <p:nvPr/>
        </p:nvSpPr>
        <p:spPr>
          <a:xfrm>
            <a:off x="8041989" y="2502811"/>
            <a:ext cx="443164" cy="372437"/>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mtClean="0">
              <a:solidFill>
                <a:prstClr val="black"/>
              </a:solidFill>
            </a:endParaRPr>
          </a:p>
        </p:txBody>
      </p:sp>
      <p:sp>
        <p:nvSpPr>
          <p:cNvPr id="45" name="object 45"/>
          <p:cNvSpPr txBox="1"/>
          <p:nvPr/>
        </p:nvSpPr>
        <p:spPr>
          <a:xfrm>
            <a:off x="561118" y="44586"/>
            <a:ext cx="5612130" cy="883919"/>
          </a:xfrm>
          <a:prstGeom prst="rect">
            <a:avLst/>
          </a:prstGeom>
        </p:spPr>
        <p:txBody>
          <a:bodyPr vert="horz" wrap="square" lIns="0" tIns="0" rIns="0" bIns="0" rtlCol="0">
            <a:spAutoFit/>
          </a:bodyPr>
          <a:lstStyle/>
          <a:p>
            <a:pPr marL="1092835" marR="6350" indent="-1080770"/>
            <a:r>
              <a:rPr sz="2800" b="1" spc="-20" dirty="0">
                <a:solidFill>
                  <a:srgbClr val="FFF691"/>
                </a:solidFill>
                <a:cs typeface="Calibri"/>
              </a:rPr>
              <a:t>Majo</a:t>
            </a:r>
            <a:r>
              <a:rPr sz="2800" b="1" spc="-10" dirty="0">
                <a:solidFill>
                  <a:srgbClr val="FFF691"/>
                </a:solidFill>
                <a:cs typeface="Calibri"/>
              </a:rPr>
              <a:t>r</a:t>
            </a:r>
            <a:r>
              <a:rPr sz="2800" b="1" dirty="0">
                <a:solidFill>
                  <a:srgbClr val="FFF691"/>
                </a:solidFill>
                <a:cs typeface="Calibri"/>
              </a:rPr>
              <a:t> </a:t>
            </a:r>
            <a:r>
              <a:rPr sz="2800" b="1" spc="-20" dirty="0">
                <a:solidFill>
                  <a:srgbClr val="FFF691"/>
                </a:solidFill>
                <a:cs typeface="Calibri"/>
              </a:rPr>
              <a:t>M</a:t>
            </a:r>
            <a:r>
              <a:rPr sz="2800" b="1" spc="-15" dirty="0">
                <a:solidFill>
                  <a:srgbClr val="FFF691"/>
                </a:solidFill>
                <a:cs typeface="Calibri"/>
              </a:rPr>
              <a:t>i</a:t>
            </a:r>
            <a:r>
              <a:rPr sz="2800" b="1" spc="-25" dirty="0">
                <a:solidFill>
                  <a:srgbClr val="FFF691"/>
                </a:solidFill>
                <a:cs typeface="Calibri"/>
              </a:rPr>
              <a:t>g</a:t>
            </a:r>
            <a:r>
              <a:rPr sz="2800" b="1" spc="-70" dirty="0">
                <a:solidFill>
                  <a:srgbClr val="FFF691"/>
                </a:solidFill>
                <a:cs typeface="Calibri"/>
              </a:rPr>
              <a:t>r</a:t>
            </a:r>
            <a:r>
              <a:rPr sz="2800" b="1" spc="-40" dirty="0">
                <a:solidFill>
                  <a:srgbClr val="FFF691"/>
                </a:solidFill>
                <a:cs typeface="Calibri"/>
              </a:rPr>
              <a:t>at</a:t>
            </a:r>
            <a:r>
              <a:rPr sz="2800" b="1" spc="-20" dirty="0">
                <a:solidFill>
                  <a:srgbClr val="FFF691"/>
                </a:solidFill>
                <a:cs typeface="Calibri"/>
              </a:rPr>
              <a:t>o</a:t>
            </a:r>
            <a:r>
              <a:rPr sz="2800" b="1" dirty="0">
                <a:solidFill>
                  <a:srgbClr val="FFF691"/>
                </a:solidFill>
                <a:cs typeface="Calibri"/>
              </a:rPr>
              <a:t>r</a:t>
            </a:r>
            <a:r>
              <a:rPr sz="2800" b="1" spc="-15" dirty="0">
                <a:solidFill>
                  <a:srgbClr val="FFF691"/>
                </a:solidFill>
                <a:cs typeface="Calibri"/>
              </a:rPr>
              <a:t>y</a:t>
            </a:r>
            <a:r>
              <a:rPr sz="2800" b="1" spc="20" dirty="0">
                <a:solidFill>
                  <a:srgbClr val="FFF691"/>
                </a:solidFill>
                <a:cs typeface="Calibri"/>
              </a:rPr>
              <a:t> </a:t>
            </a:r>
            <a:r>
              <a:rPr sz="2800" b="1" spc="-75" dirty="0">
                <a:solidFill>
                  <a:srgbClr val="FFF691"/>
                </a:solidFill>
                <a:cs typeface="Calibri"/>
              </a:rPr>
              <a:t>R</a:t>
            </a:r>
            <a:r>
              <a:rPr sz="2800" b="1" spc="-20" dirty="0">
                <a:solidFill>
                  <a:srgbClr val="FFF691"/>
                </a:solidFill>
                <a:cs typeface="Calibri"/>
              </a:rPr>
              <a:t>ou</a:t>
            </a:r>
            <a:r>
              <a:rPr sz="2800" b="1" spc="-45" dirty="0">
                <a:solidFill>
                  <a:srgbClr val="FFF691"/>
                </a:solidFill>
                <a:cs typeface="Calibri"/>
              </a:rPr>
              <a:t>t</a:t>
            </a:r>
            <a:r>
              <a:rPr sz="2800" b="1" spc="-20" dirty="0">
                <a:solidFill>
                  <a:srgbClr val="FFF691"/>
                </a:solidFill>
                <a:cs typeface="Calibri"/>
              </a:rPr>
              <a:t>e</a:t>
            </a:r>
            <a:r>
              <a:rPr sz="2800" b="1" spc="-15" dirty="0">
                <a:solidFill>
                  <a:srgbClr val="FFF691"/>
                </a:solidFill>
                <a:cs typeface="Calibri"/>
              </a:rPr>
              <a:t>s</a:t>
            </a:r>
            <a:r>
              <a:rPr sz="2800" b="1" spc="15" dirty="0">
                <a:solidFill>
                  <a:srgbClr val="FFF691"/>
                </a:solidFill>
                <a:cs typeface="Calibri"/>
              </a:rPr>
              <a:t> </a:t>
            </a:r>
            <a:r>
              <a:rPr sz="2800" b="1" spc="-20" dirty="0">
                <a:solidFill>
                  <a:srgbClr val="FFF691"/>
                </a:solidFill>
                <a:cs typeface="Calibri"/>
              </a:rPr>
              <a:t>o</a:t>
            </a:r>
            <a:r>
              <a:rPr sz="2800" b="1" spc="-10" dirty="0">
                <a:solidFill>
                  <a:srgbClr val="FFF691"/>
                </a:solidFill>
                <a:cs typeface="Calibri"/>
              </a:rPr>
              <a:t>f</a:t>
            </a:r>
            <a:r>
              <a:rPr sz="2800" b="1" spc="5" dirty="0">
                <a:solidFill>
                  <a:srgbClr val="FFF691"/>
                </a:solidFill>
                <a:cs typeface="Calibri"/>
              </a:rPr>
              <a:t> </a:t>
            </a:r>
            <a:r>
              <a:rPr sz="2800" b="1" spc="-20" dirty="0">
                <a:solidFill>
                  <a:srgbClr val="FFF691"/>
                </a:solidFill>
                <a:cs typeface="Calibri"/>
              </a:rPr>
              <a:t>Hon</a:t>
            </a:r>
            <a:r>
              <a:rPr sz="2800" b="1" spc="-45" dirty="0">
                <a:solidFill>
                  <a:srgbClr val="FFF691"/>
                </a:solidFill>
                <a:cs typeface="Calibri"/>
              </a:rPr>
              <a:t>e</a:t>
            </a:r>
            <a:r>
              <a:rPr sz="2800" b="1" spc="-15" dirty="0">
                <a:solidFill>
                  <a:srgbClr val="FFF691"/>
                </a:solidFill>
                <a:cs typeface="Calibri"/>
              </a:rPr>
              <a:t>y</a:t>
            </a:r>
            <a:r>
              <a:rPr sz="2800" b="1" spc="10" dirty="0">
                <a:solidFill>
                  <a:srgbClr val="FFF691"/>
                </a:solidFill>
                <a:cs typeface="Calibri"/>
              </a:rPr>
              <a:t> </a:t>
            </a:r>
            <a:r>
              <a:rPr sz="2800" b="1" spc="-20" dirty="0">
                <a:solidFill>
                  <a:srgbClr val="FFF691"/>
                </a:solidFill>
                <a:cs typeface="Calibri"/>
              </a:rPr>
              <a:t>B</a:t>
            </a:r>
            <a:r>
              <a:rPr sz="2800" b="1" spc="-25" dirty="0">
                <a:solidFill>
                  <a:srgbClr val="FFF691"/>
                </a:solidFill>
                <a:cs typeface="Calibri"/>
              </a:rPr>
              <a:t>ee</a:t>
            </a:r>
            <a:r>
              <a:rPr sz="2800" b="1" spc="-20" dirty="0">
                <a:solidFill>
                  <a:srgbClr val="FFF691"/>
                </a:solidFill>
                <a:cs typeface="Calibri"/>
              </a:rPr>
              <a:t> Colonie</a:t>
            </a:r>
            <a:r>
              <a:rPr sz="2800" b="1" spc="-15" dirty="0">
                <a:solidFill>
                  <a:srgbClr val="FFF691"/>
                </a:solidFill>
                <a:cs typeface="Calibri"/>
              </a:rPr>
              <a:t>s</a:t>
            </a:r>
            <a:r>
              <a:rPr sz="2800" b="1" spc="10" dirty="0">
                <a:solidFill>
                  <a:srgbClr val="FFF691"/>
                </a:solidFill>
                <a:cs typeface="Calibri"/>
              </a:rPr>
              <a:t> </a:t>
            </a:r>
            <a:r>
              <a:rPr sz="2800" b="1" spc="-60" dirty="0">
                <a:solidFill>
                  <a:srgbClr val="FFF691"/>
                </a:solidFill>
                <a:cs typeface="Calibri"/>
              </a:rPr>
              <a:t>f</a:t>
            </a:r>
            <a:r>
              <a:rPr sz="2800" b="1" spc="-20" dirty="0">
                <a:solidFill>
                  <a:srgbClr val="FFF691"/>
                </a:solidFill>
                <a:cs typeface="Calibri"/>
              </a:rPr>
              <a:t>o</a:t>
            </a:r>
            <a:r>
              <a:rPr sz="2800" b="1" spc="-10" dirty="0">
                <a:solidFill>
                  <a:srgbClr val="FFF691"/>
                </a:solidFill>
                <a:cs typeface="Calibri"/>
              </a:rPr>
              <a:t>r</a:t>
            </a:r>
            <a:r>
              <a:rPr sz="2800" b="1" spc="15" dirty="0">
                <a:solidFill>
                  <a:srgbClr val="FFF691"/>
                </a:solidFill>
                <a:cs typeface="Calibri"/>
              </a:rPr>
              <a:t> </a:t>
            </a:r>
            <a:r>
              <a:rPr sz="2800" b="1" spc="-65" dirty="0">
                <a:solidFill>
                  <a:srgbClr val="FFF691"/>
                </a:solidFill>
                <a:cs typeface="Calibri"/>
              </a:rPr>
              <a:t>P</a:t>
            </a:r>
            <a:r>
              <a:rPr sz="2800" b="1" spc="-20" dirty="0">
                <a:solidFill>
                  <a:srgbClr val="FFF691"/>
                </a:solidFill>
                <a:cs typeface="Calibri"/>
              </a:rPr>
              <a:t>ollin</a:t>
            </a:r>
            <a:r>
              <a:rPr sz="2800" b="1" spc="-40" dirty="0">
                <a:solidFill>
                  <a:srgbClr val="FFF691"/>
                </a:solidFill>
                <a:cs typeface="Calibri"/>
              </a:rPr>
              <a:t>a</a:t>
            </a:r>
            <a:r>
              <a:rPr sz="2800" b="1" spc="-10" dirty="0">
                <a:solidFill>
                  <a:srgbClr val="FFF691"/>
                </a:solidFill>
                <a:cs typeface="Calibri"/>
              </a:rPr>
              <a:t>t</a:t>
            </a:r>
            <a:r>
              <a:rPr sz="2800" b="1" spc="-20" dirty="0">
                <a:solidFill>
                  <a:srgbClr val="FFF691"/>
                </a:solidFill>
                <a:cs typeface="Calibri"/>
              </a:rPr>
              <a:t>io</a:t>
            </a:r>
            <a:r>
              <a:rPr sz="2800" b="1" spc="-15" dirty="0">
                <a:solidFill>
                  <a:srgbClr val="FFF691"/>
                </a:solidFill>
                <a:cs typeface="Calibri"/>
              </a:rPr>
              <a:t>n</a:t>
            </a:r>
            <a:endParaRPr sz="2800">
              <a:solidFill>
                <a:prstClr val="black"/>
              </a:solidFill>
              <a:cs typeface="Calibri"/>
            </a:endParaRPr>
          </a:p>
        </p:txBody>
      </p:sp>
      <p:sp>
        <p:nvSpPr>
          <p:cNvPr id="47" name="object 47"/>
          <p:cNvSpPr/>
          <p:nvPr/>
        </p:nvSpPr>
        <p:spPr>
          <a:xfrm>
            <a:off x="6254754" y="52236"/>
            <a:ext cx="1904999" cy="1428750"/>
          </a:xfrm>
          <a:prstGeom prst="rect">
            <a:avLst/>
          </a:prstGeom>
          <a:blipFill>
            <a:blip r:embed="rId15" cstate="print"/>
            <a:stretch>
              <a:fillRect/>
            </a:stretch>
          </a:blipFill>
        </p:spPr>
        <p:txBody>
          <a:bodyPr wrap="square" lIns="0" tIns="0" rIns="0" bIns="0" rtlCol="0">
            <a:spAutoFit/>
          </a:bodyPr>
          <a:lstStyle/>
          <a:p>
            <a:endParaRPr smtClean="0">
              <a:solidFill>
                <a:prstClr val="black"/>
              </a:solidFill>
            </a:endParaRPr>
          </a:p>
        </p:txBody>
      </p:sp>
      <p:sp>
        <p:nvSpPr>
          <p:cNvPr id="48" name="object 48"/>
          <p:cNvSpPr/>
          <p:nvPr/>
        </p:nvSpPr>
        <p:spPr>
          <a:xfrm>
            <a:off x="6248400" y="45885"/>
            <a:ext cx="1917700" cy="1441450"/>
          </a:xfrm>
          <a:custGeom>
            <a:avLst/>
            <a:gdLst/>
            <a:ahLst/>
            <a:cxnLst/>
            <a:rect l="l" t="t" r="r" b="b"/>
            <a:pathLst>
              <a:path w="1917700" h="1441450">
                <a:moveTo>
                  <a:pt x="0" y="0"/>
                </a:moveTo>
                <a:lnTo>
                  <a:pt x="1917700" y="0"/>
                </a:lnTo>
                <a:lnTo>
                  <a:pt x="1917700" y="1441450"/>
                </a:lnTo>
                <a:lnTo>
                  <a:pt x="0" y="1441450"/>
                </a:lnTo>
                <a:lnTo>
                  <a:pt x="0" y="0"/>
                </a:lnTo>
                <a:close/>
              </a:path>
            </a:pathLst>
          </a:custGeom>
          <a:ln w="12700">
            <a:solidFill>
              <a:srgbClr val="000000"/>
            </a:solidFill>
          </a:ln>
        </p:spPr>
        <p:txBody>
          <a:bodyPr wrap="square" lIns="0" tIns="0" rIns="0" bIns="0" rtlCol="0">
            <a:spAutoFit/>
          </a:bodyPr>
          <a:lstStyle/>
          <a:p>
            <a:endParaRPr smtClean="0">
              <a:solidFill>
                <a:prstClr val="black"/>
              </a:solidFill>
            </a:endParaRPr>
          </a:p>
        </p:txBody>
      </p:sp>
      <p:sp>
        <p:nvSpPr>
          <p:cNvPr id="49" name="Rectangle 48"/>
          <p:cNvSpPr/>
          <p:nvPr/>
        </p:nvSpPr>
        <p:spPr>
          <a:xfrm>
            <a:off x="37031" y="6466641"/>
            <a:ext cx="3791807" cy="369332"/>
          </a:xfrm>
          <a:prstGeom prst="rect">
            <a:avLst/>
          </a:prstGeom>
          <a:solidFill>
            <a:schemeClr val="bg1"/>
          </a:solidFill>
        </p:spPr>
        <p:txBody>
          <a:bodyPr wrap="none">
            <a:spAutoFit/>
          </a:bodyPr>
          <a:lstStyle/>
          <a:p>
            <a:r>
              <a:rPr lang="en-US" dirty="0"/>
              <a:t>Marla </a:t>
            </a:r>
            <a:r>
              <a:rPr lang="en-US" dirty="0" err="1"/>
              <a:t>Spivak</a:t>
            </a:r>
            <a:r>
              <a:rPr lang="en-US" dirty="0"/>
              <a:t>, University of Minnesota </a:t>
            </a:r>
          </a:p>
        </p:txBody>
      </p:sp>
    </p:spTree>
    <p:custDataLst>
      <p:tags r:id="rId1"/>
    </p:custDataLst>
    <p:extLst>
      <p:ext uri="{BB962C8B-B14F-4D97-AF65-F5344CB8AC3E}">
        <p14:creationId xmlns:p14="http://schemas.microsoft.com/office/powerpoint/2010/main" val="37237723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839685" y="1371600"/>
            <a:ext cx="3505200" cy="3505200"/>
          </a:xfrm>
          <a:prstGeom prst="ellipse">
            <a:avLst/>
          </a:prstGeom>
          <a:solidFill>
            <a:schemeClr val="accent3">
              <a:lumMod val="75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Oval 2"/>
          <p:cNvSpPr/>
          <p:nvPr/>
        </p:nvSpPr>
        <p:spPr>
          <a:xfrm>
            <a:off x="3592285" y="1382486"/>
            <a:ext cx="3505200" cy="350520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Oval 3"/>
          <p:cNvSpPr/>
          <p:nvPr/>
        </p:nvSpPr>
        <p:spPr>
          <a:xfrm>
            <a:off x="2830286" y="2448503"/>
            <a:ext cx="3502152" cy="3502152"/>
          </a:xfrm>
          <a:prstGeom prst="ellipse">
            <a:avLst/>
          </a:prstGeom>
          <a:solidFill>
            <a:schemeClr val="accent6">
              <a:lumMod val="75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647700" y="228600"/>
            <a:ext cx="7772400" cy="954107"/>
          </a:xfrm>
          <a:prstGeom prst="rect">
            <a:avLst/>
          </a:prstGeom>
          <a:noFill/>
        </p:spPr>
        <p:txBody>
          <a:bodyPr wrap="square" rtlCol="0">
            <a:spAutoFit/>
          </a:bodyPr>
          <a:lstStyle/>
          <a:p>
            <a:pPr algn="ctr"/>
            <a:r>
              <a:rPr lang="en-US" sz="2800" b="1" dirty="0" smtClean="0">
                <a:solidFill>
                  <a:prstClr val="black"/>
                </a:solidFill>
              </a:rPr>
              <a:t>Pollinator Protection requires COMMUNICATION!</a:t>
            </a:r>
            <a:endParaRPr lang="en-US" sz="2800" b="1" dirty="0">
              <a:solidFill>
                <a:prstClr val="black"/>
              </a:solidFill>
            </a:endParaRPr>
          </a:p>
        </p:txBody>
      </p:sp>
      <p:sp>
        <p:nvSpPr>
          <p:cNvPr id="6" name="TextBox 5"/>
          <p:cNvSpPr txBox="1"/>
          <p:nvPr/>
        </p:nvSpPr>
        <p:spPr>
          <a:xfrm>
            <a:off x="5257800" y="2057400"/>
            <a:ext cx="1676400" cy="369332"/>
          </a:xfrm>
          <a:prstGeom prst="rect">
            <a:avLst/>
          </a:prstGeom>
          <a:noFill/>
        </p:spPr>
        <p:txBody>
          <a:bodyPr wrap="square" rtlCol="0">
            <a:spAutoFit/>
          </a:bodyPr>
          <a:lstStyle/>
          <a:p>
            <a:r>
              <a:rPr lang="en-US" dirty="0" smtClean="0">
                <a:solidFill>
                  <a:prstClr val="black"/>
                </a:solidFill>
              </a:rPr>
              <a:t>Applicators</a:t>
            </a:r>
            <a:endParaRPr lang="en-US" dirty="0">
              <a:solidFill>
                <a:prstClr val="black"/>
              </a:solidFill>
            </a:endParaRPr>
          </a:p>
        </p:txBody>
      </p:sp>
      <p:sp>
        <p:nvSpPr>
          <p:cNvPr id="7" name="TextBox 6"/>
          <p:cNvSpPr txBox="1"/>
          <p:nvPr/>
        </p:nvSpPr>
        <p:spPr>
          <a:xfrm>
            <a:off x="3771900" y="5067300"/>
            <a:ext cx="1905000" cy="381000"/>
          </a:xfrm>
          <a:prstGeom prst="rect">
            <a:avLst/>
          </a:prstGeom>
          <a:noFill/>
        </p:spPr>
        <p:txBody>
          <a:bodyPr wrap="square" rtlCol="0">
            <a:spAutoFit/>
          </a:bodyPr>
          <a:lstStyle/>
          <a:p>
            <a:r>
              <a:rPr lang="en-US" dirty="0" smtClean="0">
                <a:solidFill>
                  <a:prstClr val="black"/>
                </a:solidFill>
              </a:rPr>
              <a:t>Beekeepers</a:t>
            </a:r>
            <a:endParaRPr lang="en-US" dirty="0">
              <a:solidFill>
                <a:prstClr val="black"/>
              </a:solidFill>
            </a:endParaRPr>
          </a:p>
        </p:txBody>
      </p:sp>
      <p:sp>
        <p:nvSpPr>
          <p:cNvPr id="8" name="TextBox 7"/>
          <p:cNvSpPr txBox="1"/>
          <p:nvPr/>
        </p:nvSpPr>
        <p:spPr>
          <a:xfrm>
            <a:off x="2247900" y="2079171"/>
            <a:ext cx="1866900" cy="369332"/>
          </a:xfrm>
          <a:prstGeom prst="rect">
            <a:avLst/>
          </a:prstGeom>
          <a:noFill/>
        </p:spPr>
        <p:txBody>
          <a:bodyPr wrap="square" rtlCol="0">
            <a:spAutoFit/>
          </a:bodyPr>
          <a:lstStyle/>
          <a:p>
            <a:r>
              <a:rPr lang="en-US" dirty="0" smtClean="0">
                <a:solidFill>
                  <a:prstClr val="black"/>
                </a:solidFill>
              </a:rPr>
              <a:t>Growers</a:t>
            </a:r>
            <a:endParaRPr lang="en-US" dirty="0">
              <a:solidFill>
                <a:prstClr val="black"/>
              </a:solidFill>
            </a:endParaRPr>
          </a:p>
        </p:txBody>
      </p:sp>
      <p:sp>
        <p:nvSpPr>
          <p:cNvPr id="9" name="TextBox 8"/>
          <p:cNvSpPr txBox="1"/>
          <p:nvPr/>
        </p:nvSpPr>
        <p:spPr>
          <a:xfrm>
            <a:off x="3570513" y="2699657"/>
            <a:ext cx="1915887" cy="923330"/>
          </a:xfrm>
          <a:prstGeom prst="rect">
            <a:avLst/>
          </a:prstGeom>
          <a:noFill/>
        </p:spPr>
        <p:txBody>
          <a:bodyPr wrap="square" rtlCol="0">
            <a:spAutoFit/>
          </a:bodyPr>
          <a:lstStyle/>
          <a:p>
            <a:pPr algn="ctr"/>
            <a:r>
              <a:rPr lang="en-US" dirty="0" smtClean="0">
                <a:solidFill>
                  <a:srgbClr val="FFC000"/>
                </a:solidFill>
              </a:rPr>
              <a:t>PROTECT</a:t>
            </a:r>
          </a:p>
          <a:p>
            <a:pPr algn="ctr"/>
            <a:r>
              <a:rPr lang="en-US" dirty="0" smtClean="0">
                <a:solidFill>
                  <a:srgbClr val="FFC000"/>
                </a:solidFill>
              </a:rPr>
              <a:t>THE</a:t>
            </a:r>
          </a:p>
          <a:p>
            <a:pPr algn="ctr"/>
            <a:r>
              <a:rPr lang="en-US" dirty="0" smtClean="0">
                <a:solidFill>
                  <a:srgbClr val="FFC000"/>
                </a:solidFill>
              </a:rPr>
              <a:t>POLLINATORS</a:t>
            </a:r>
            <a:endParaRPr lang="en-US" dirty="0">
              <a:solidFill>
                <a:srgbClr val="FFC000"/>
              </a:solidFill>
            </a:endParaRPr>
          </a:p>
        </p:txBody>
      </p:sp>
    </p:spTree>
    <p:custDataLst>
      <p:tags r:id="rId1"/>
    </p:custDataLst>
    <p:extLst>
      <p:ext uri="{BB962C8B-B14F-4D97-AF65-F5344CB8AC3E}">
        <p14:creationId xmlns:p14="http://schemas.microsoft.com/office/powerpoint/2010/main" val="2216851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8001000" cy="1600200"/>
          </a:xfrm>
        </p:spPr>
        <p:txBody>
          <a:bodyPr/>
          <a:lstStyle/>
          <a:p>
            <a:r>
              <a:rPr lang="en-US" sz="4800" dirty="0" smtClean="0"/>
              <a:t>         </a:t>
            </a:r>
            <a:r>
              <a:rPr lang="en-US" sz="4400" dirty="0" smtClean="0"/>
              <a:t>What Can You Do…?</a:t>
            </a:r>
            <a:endParaRPr lang="en-US" sz="3600" dirty="0"/>
          </a:p>
        </p:txBody>
      </p:sp>
      <p:sp>
        <p:nvSpPr>
          <p:cNvPr id="3" name="Content Placeholder 2"/>
          <p:cNvSpPr>
            <a:spLocks noGrp="1"/>
          </p:cNvSpPr>
          <p:nvPr>
            <p:ph idx="1"/>
          </p:nvPr>
        </p:nvSpPr>
        <p:spPr>
          <a:xfrm>
            <a:off x="152400" y="1447800"/>
            <a:ext cx="5715000" cy="5334000"/>
          </a:xfrm>
        </p:spPr>
        <p:txBody>
          <a:bodyPr>
            <a:normAutofit/>
          </a:bodyPr>
          <a:lstStyle/>
          <a:p>
            <a:r>
              <a:rPr lang="en-US" sz="2800" b="1" dirty="0" smtClean="0">
                <a:solidFill>
                  <a:schemeClr val="bg1"/>
                </a:solidFill>
              </a:rPr>
              <a:t>As a Beekeeper…</a:t>
            </a:r>
          </a:p>
          <a:p>
            <a:pPr lvl="1"/>
            <a:r>
              <a:rPr lang="en-US" sz="2400" b="1" dirty="0" smtClean="0">
                <a:solidFill>
                  <a:schemeClr val="bg1"/>
                </a:solidFill>
              </a:rPr>
              <a:t>Notify applicator of the </a:t>
            </a:r>
            <a:r>
              <a:rPr lang="en-US" sz="2400" b="1" dirty="0">
                <a:solidFill>
                  <a:schemeClr val="bg1"/>
                </a:solidFill>
              </a:rPr>
              <a:t>location of hives</a:t>
            </a:r>
          </a:p>
          <a:p>
            <a:pPr lvl="1"/>
            <a:r>
              <a:rPr lang="en-US" sz="2400" b="1" dirty="0">
                <a:solidFill>
                  <a:schemeClr val="bg1"/>
                </a:solidFill>
              </a:rPr>
              <a:t>Have your contact information on the </a:t>
            </a:r>
            <a:r>
              <a:rPr lang="en-US" sz="2400" b="1" dirty="0" smtClean="0">
                <a:solidFill>
                  <a:schemeClr val="bg1"/>
                </a:solidFill>
              </a:rPr>
              <a:t>hives</a:t>
            </a:r>
          </a:p>
          <a:p>
            <a:pPr lvl="1"/>
            <a:r>
              <a:rPr lang="en-US" sz="2400" b="1" dirty="0" smtClean="0">
                <a:solidFill>
                  <a:schemeClr val="bg1"/>
                </a:solidFill>
              </a:rPr>
              <a:t>All bee medications, even organic ones,  (</a:t>
            </a:r>
            <a:r>
              <a:rPr lang="en-US" sz="2400" b="1" dirty="0" err="1" smtClean="0">
                <a:solidFill>
                  <a:schemeClr val="bg1"/>
                </a:solidFill>
              </a:rPr>
              <a:t>miticides</a:t>
            </a:r>
            <a:r>
              <a:rPr lang="en-US" sz="2400" b="1" dirty="0" smtClean="0">
                <a:solidFill>
                  <a:schemeClr val="bg1"/>
                </a:solidFill>
              </a:rPr>
              <a:t>) can also contribute to these problems. Minimize your use</a:t>
            </a:r>
            <a:endParaRPr lang="en-US" sz="2400" b="1" dirty="0">
              <a:solidFill>
                <a:schemeClr val="bg1"/>
              </a:solidFill>
            </a:endParaRPr>
          </a:p>
        </p:txBody>
      </p:sp>
      <p:pic>
        <p:nvPicPr>
          <p:cNvPr id="5122" name="Picture 2" descr="http://www.scientificbeekeeping.com/images/stories/varroa/ipm10-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19800" y="2939143"/>
            <a:ext cx="3003910" cy="22424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67400" y="5257800"/>
            <a:ext cx="3276600" cy="307777"/>
          </a:xfrm>
          <a:prstGeom prst="rect">
            <a:avLst/>
          </a:prstGeom>
          <a:noFill/>
        </p:spPr>
        <p:txBody>
          <a:bodyPr wrap="square" rtlCol="0">
            <a:spAutoFit/>
          </a:bodyPr>
          <a:lstStyle/>
          <a:p>
            <a:pPr algn="ctr"/>
            <a:r>
              <a:rPr lang="en-US" sz="1400" dirty="0"/>
              <a:t>http://scientificbeekeeping.com/</a:t>
            </a:r>
          </a:p>
        </p:txBody>
      </p:sp>
    </p:spTree>
    <p:custDataLst>
      <p:tags r:id="rId1"/>
    </p:custDataLst>
    <p:extLst>
      <p:ext uri="{BB962C8B-B14F-4D97-AF65-F5344CB8AC3E}">
        <p14:creationId xmlns:p14="http://schemas.microsoft.com/office/powerpoint/2010/main" val="1437427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5" y="304800"/>
            <a:ext cx="7125113" cy="924475"/>
          </a:xfrm>
        </p:spPr>
        <p:txBody>
          <a:bodyPr/>
          <a:lstStyle/>
          <a:p>
            <a:r>
              <a:rPr lang="en-US" sz="4400" dirty="0"/>
              <a:t>What Can You Do…?</a:t>
            </a:r>
          </a:p>
        </p:txBody>
      </p:sp>
      <p:sp>
        <p:nvSpPr>
          <p:cNvPr id="3" name="Content Placeholder 2"/>
          <p:cNvSpPr>
            <a:spLocks noGrp="1"/>
          </p:cNvSpPr>
          <p:nvPr>
            <p:ph idx="1"/>
          </p:nvPr>
        </p:nvSpPr>
        <p:spPr>
          <a:xfrm>
            <a:off x="304800" y="1905000"/>
            <a:ext cx="5181600" cy="4419600"/>
          </a:xfrm>
        </p:spPr>
        <p:txBody>
          <a:bodyPr anchor="t"/>
          <a:lstStyle/>
          <a:p>
            <a:pPr lvl="1"/>
            <a:r>
              <a:rPr lang="en-US" sz="2400" b="1" dirty="0">
                <a:solidFill>
                  <a:schemeClr val="bg1"/>
                </a:solidFill>
              </a:rPr>
              <a:t>When highly toxic &amp; long residual pesticides are applied </a:t>
            </a:r>
            <a:r>
              <a:rPr lang="en-US" sz="2400" b="1" dirty="0" smtClean="0">
                <a:solidFill>
                  <a:schemeClr val="bg1"/>
                </a:solidFill>
              </a:rPr>
              <a:t>nearby:</a:t>
            </a:r>
          </a:p>
          <a:p>
            <a:pPr lvl="2"/>
            <a:r>
              <a:rPr lang="en-US" sz="2200" b="1" dirty="0" smtClean="0">
                <a:solidFill>
                  <a:schemeClr val="bg1"/>
                </a:solidFill>
              </a:rPr>
              <a:t>consider </a:t>
            </a:r>
            <a:r>
              <a:rPr lang="en-US" sz="2200" b="1" dirty="0">
                <a:solidFill>
                  <a:schemeClr val="bg1"/>
                </a:solidFill>
              </a:rPr>
              <a:t>moving hives </a:t>
            </a:r>
          </a:p>
          <a:p>
            <a:pPr lvl="1"/>
            <a:r>
              <a:rPr lang="en-US" sz="2400" b="1" dirty="0">
                <a:solidFill>
                  <a:schemeClr val="bg1"/>
                </a:solidFill>
              </a:rPr>
              <a:t>When highly toxic &amp; short residual </a:t>
            </a:r>
            <a:r>
              <a:rPr lang="en-US" sz="2400" b="1" dirty="0" smtClean="0">
                <a:solidFill>
                  <a:schemeClr val="bg1"/>
                </a:solidFill>
              </a:rPr>
              <a:t>pesticides </a:t>
            </a:r>
            <a:r>
              <a:rPr lang="en-US" sz="2400" b="1" dirty="0">
                <a:solidFill>
                  <a:schemeClr val="bg1"/>
                </a:solidFill>
              </a:rPr>
              <a:t>are applied nearby </a:t>
            </a:r>
            <a:r>
              <a:rPr lang="en-US" sz="2400" b="1" dirty="0" smtClean="0">
                <a:solidFill>
                  <a:schemeClr val="bg1"/>
                </a:solidFill>
              </a:rPr>
              <a:t>:</a:t>
            </a:r>
          </a:p>
          <a:p>
            <a:pPr lvl="2"/>
            <a:r>
              <a:rPr lang="en-US" sz="2200" b="1" dirty="0" smtClean="0">
                <a:solidFill>
                  <a:schemeClr val="bg1"/>
                </a:solidFill>
              </a:rPr>
              <a:t>confine </a:t>
            </a:r>
            <a:r>
              <a:rPr lang="en-US" sz="2200" b="1" dirty="0">
                <a:solidFill>
                  <a:schemeClr val="bg1"/>
                </a:solidFill>
              </a:rPr>
              <a:t>your </a:t>
            </a:r>
            <a:r>
              <a:rPr lang="en-US" sz="2200" b="1" dirty="0" smtClean="0">
                <a:solidFill>
                  <a:schemeClr val="bg1"/>
                </a:solidFill>
              </a:rPr>
              <a:t>bees</a:t>
            </a:r>
            <a:endParaRPr lang="en-US" sz="2200" b="1" dirty="0">
              <a:solidFill>
                <a:schemeClr val="bg1"/>
              </a:solidFill>
            </a:endParaRPr>
          </a:p>
        </p:txBody>
      </p:sp>
      <p:pic>
        <p:nvPicPr>
          <p:cNvPr id="4098" name="Picture 2" descr="http://www.aces.uiuc.edu/vista/html_pubs/BEEKEEP/CHAPT6/6-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974" y="2819400"/>
            <a:ext cx="2028825" cy="33623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aces.uiuc.edu/vista/html_pubs/BEEKEEP/CHAPT6/6-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524000"/>
            <a:ext cx="3000375" cy="10572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0" y="6181726"/>
            <a:ext cx="6858000" cy="276999"/>
          </a:xfrm>
          <a:prstGeom prst="rect">
            <a:avLst/>
          </a:prstGeom>
          <a:noFill/>
        </p:spPr>
        <p:txBody>
          <a:bodyPr wrap="square" rtlCol="0">
            <a:spAutoFit/>
          </a:bodyPr>
          <a:lstStyle/>
          <a:p>
            <a:pPr algn="r"/>
            <a:r>
              <a:rPr lang="en-US" sz="1200" dirty="0"/>
              <a:t>http://www.aces.uiuc.edu/vista/html_pubs/BEEKEEP/CHAPT6/chapt6.html</a:t>
            </a:r>
          </a:p>
        </p:txBody>
      </p:sp>
    </p:spTree>
    <p:custDataLst>
      <p:tags r:id="rId1"/>
    </p:custDataLst>
    <p:extLst>
      <p:ext uri="{BB962C8B-B14F-4D97-AF65-F5344CB8AC3E}">
        <p14:creationId xmlns:p14="http://schemas.microsoft.com/office/powerpoint/2010/main" val="253855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Pollinator Protection Checklist</a:t>
            </a:r>
            <a:endParaRPr lang="en-US" dirty="0"/>
          </a:p>
        </p:txBody>
      </p:sp>
      <p:sp>
        <p:nvSpPr>
          <p:cNvPr id="3" name="Content Placeholder 2"/>
          <p:cNvSpPr>
            <a:spLocks noGrp="1"/>
          </p:cNvSpPr>
          <p:nvPr>
            <p:ph idx="1"/>
          </p:nvPr>
        </p:nvSpPr>
        <p:spPr>
          <a:xfrm>
            <a:off x="402771" y="1524000"/>
            <a:ext cx="3940629" cy="3535363"/>
          </a:xfrm>
        </p:spPr>
        <p:txBody>
          <a:bodyPr>
            <a:normAutofit fontScale="92500"/>
          </a:bodyPr>
          <a:lstStyle/>
          <a:p>
            <a:pPr marL="0" indent="0">
              <a:spcBef>
                <a:spcPts val="3768"/>
              </a:spcBef>
              <a:buNone/>
            </a:pPr>
            <a:r>
              <a:rPr lang="en-US" dirty="0" smtClean="0">
                <a:solidFill>
                  <a:srgbClr val="008000"/>
                </a:solidFill>
              </a:rPr>
              <a:t>7a. Know the common symptoms of honey bee exposure to pesticides</a:t>
            </a:r>
          </a:p>
          <a:p>
            <a:pPr marL="0" indent="0">
              <a:spcBef>
                <a:spcPts val="3768"/>
              </a:spcBef>
              <a:buNone/>
            </a:pPr>
            <a:r>
              <a:rPr lang="en-US" dirty="0" smtClean="0">
                <a:solidFill>
                  <a:srgbClr val="008000"/>
                </a:solidFill>
              </a:rPr>
              <a:t>7b. Know what other stressors impact bee health.</a:t>
            </a:r>
          </a:p>
          <a:p>
            <a:pPr marL="0" lvl="1" indent="0">
              <a:buNone/>
            </a:pPr>
            <a:endParaRPr lang="en-US" dirty="0" smtClean="0">
              <a:solidFill>
                <a:schemeClr val="accent1">
                  <a:lumMod val="50000"/>
                </a:schemeClr>
              </a:solidFill>
            </a:endParaRPr>
          </a:p>
        </p:txBody>
      </p:sp>
      <p:grpSp>
        <p:nvGrpSpPr>
          <p:cNvPr id="7" name="Group 6"/>
          <p:cNvGrpSpPr/>
          <p:nvPr/>
        </p:nvGrpSpPr>
        <p:grpSpPr>
          <a:xfrm>
            <a:off x="4426527" y="1524000"/>
            <a:ext cx="4565073" cy="4210877"/>
            <a:chOff x="4426527" y="1524000"/>
            <a:chExt cx="4565073" cy="4210877"/>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6527" y="1524000"/>
              <a:ext cx="4488873" cy="4191000"/>
            </a:xfrm>
            <a:prstGeom prst="rect">
              <a:avLst/>
            </a:prstGeom>
            <a:ln w="25400">
              <a:solidFill>
                <a:schemeClr val="accent1">
                  <a:lumMod val="50000"/>
                </a:schemeClr>
              </a:solidFill>
            </a:ln>
          </p:spPr>
        </p:pic>
        <p:sp>
          <p:nvSpPr>
            <p:cNvPr id="5" name="TextBox 4"/>
            <p:cNvSpPr txBox="1"/>
            <p:nvPr/>
          </p:nvSpPr>
          <p:spPr>
            <a:xfrm>
              <a:off x="8001000" y="5519433"/>
              <a:ext cx="990600" cy="215444"/>
            </a:xfrm>
            <a:prstGeom prst="rect">
              <a:avLst/>
            </a:prstGeom>
            <a:noFill/>
          </p:spPr>
          <p:txBody>
            <a:bodyPr wrap="square" rtlCol="0">
              <a:spAutoFit/>
            </a:bodyPr>
            <a:lstStyle/>
            <a:p>
              <a:r>
                <a:rPr lang="en-US" sz="800" dirty="0" smtClean="0">
                  <a:solidFill>
                    <a:prstClr val="white"/>
                  </a:solidFill>
                </a:rPr>
                <a:t>iStockphoto.com</a:t>
              </a:r>
              <a:endParaRPr lang="en-US" sz="800" dirty="0">
                <a:solidFill>
                  <a:prstClr val="white"/>
                </a:solidFill>
              </a:endParaRPr>
            </a:p>
          </p:txBody>
        </p:sp>
      </p:grpSp>
    </p:spTree>
    <p:custDataLst>
      <p:tags r:id="rId1"/>
    </p:custDataLst>
    <p:extLst>
      <p:ext uri="{BB962C8B-B14F-4D97-AF65-F5344CB8AC3E}">
        <p14:creationId xmlns:p14="http://schemas.microsoft.com/office/powerpoint/2010/main" val="3268781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Common Symptoms of Honey Bee Exposure to Pesticides</a:t>
            </a:r>
            <a:endParaRPr lang="en-US" dirty="0"/>
          </a:p>
        </p:txBody>
      </p:sp>
      <p:sp>
        <p:nvSpPr>
          <p:cNvPr id="3" name="Content Placeholder 2"/>
          <p:cNvSpPr>
            <a:spLocks noGrp="1"/>
          </p:cNvSpPr>
          <p:nvPr>
            <p:ph idx="1"/>
          </p:nvPr>
        </p:nvSpPr>
        <p:spPr>
          <a:xfrm>
            <a:off x="402771" y="1524000"/>
            <a:ext cx="4931229" cy="4419600"/>
          </a:xfrm>
        </p:spPr>
        <p:txBody>
          <a:bodyPr>
            <a:normAutofit/>
          </a:bodyPr>
          <a:lstStyle/>
          <a:p>
            <a:r>
              <a:rPr lang="en-US" dirty="0" smtClean="0"/>
              <a:t>Excessive numbers of dead bees in front of hives.</a:t>
            </a:r>
          </a:p>
          <a:p>
            <a:r>
              <a:rPr lang="en-US" dirty="0" smtClean="0"/>
              <a:t>Lack of the usual numbers of foraging bees, if not weather-related.</a:t>
            </a:r>
          </a:p>
          <a:p>
            <a:r>
              <a:rPr lang="en-US" dirty="0" smtClean="0"/>
              <a:t>Bees in front of hives that appear disoriented and unable to fly.</a:t>
            </a:r>
          </a:p>
        </p:txBody>
      </p:sp>
      <p:pic>
        <p:nvPicPr>
          <p:cNvPr id="4" name="Picture 3" descr="5226849537_f4accf4e09.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4000" y="1524000"/>
            <a:ext cx="3490772" cy="4165600"/>
          </a:xfrm>
          <a:prstGeom prst="rect">
            <a:avLst/>
          </a:prstGeom>
        </p:spPr>
      </p:pic>
      <p:sp>
        <p:nvSpPr>
          <p:cNvPr id="5" name="TextBox 4"/>
          <p:cNvSpPr txBox="1"/>
          <p:nvPr/>
        </p:nvSpPr>
        <p:spPr>
          <a:xfrm>
            <a:off x="7315200" y="1524000"/>
            <a:ext cx="1490838" cy="276999"/>
          </a:xfrm>
          <a:prstGeom prst="rect">
            <a:avLst/>
          </a:prstGeom>
          <a:solidFill>
            <a:schemeClr val="accent3">
              <a:lumMod val="20000"/>
              <a:lumOff val="80000"/>
            </a:schemeClr>
          </a:solidFill>
        </p:spPr>
        <p:txBody>
          <a:bodyPr wrap="none" rtlCol="0">
            <a:spAutoFit/>
          </a:bodyPr>
          <a:lstStyle/>
          <a:p>
            <a:r>
              <a:rPr lang="en-US" sz="1200" dirty="0">
                <a:solidFill>
                  <a:prstClr val="black"/>
                </a:solidFill>
              </a:rPr>
              <a:t>www.hive-mind.com</a:t>
            </a:r>
          </a:p>
        </p:txBody>
      </p:sp>
    </p:spTree>
    <p:custDataLst>
      <p:tags r:id="rId1"/>
    </p:custDataLst>
    <p:extLst>
      <p:ext uri="{BB962C8B-B14F-4D97-AF65-F5344CB8AC3E}">
        <p14:creationId xmlns:p14="http://schemas.microsoft.com/office/powerpoint/2010/main" val="39965203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86400" cy="1143000"/>
          </a:xfrm>
        </p:spPr>
        <p:txBody>
          <a:bodyPr>
            <a:normAutofit fontScale="90000"/>
          </a:bodyPr>
          <a:lstStyle/>
          <a:p>
            <a:r>
              <a:rPr lang="en-US" dirty="0" smtClean="0"/>
              <a:t>Common Other Stressors </a:t>
            </a:r>
            <a:br>
              <a:rPr lang="en-US" dirty="0" smtClean="0"/>
            </a:br>
            <a:r>
              <a:rPr lang="en-US" dirty="0" smtClean="0"/>
              <a:t>to Bee Health</a:t>
            </a:r>
            <a:endParaRPr lang="en-US" dirty="0"/>
          </a:p>
        </p:txBody>
      </p:sp>
      <p:sp>
        <p:nvSpPr>
          <p:cNvPr id="3" name="Content Placeholder 2"/>
          <p:cNvSpPr>
            <a:spLocks noGrp="1"/>
          </p:cNvSpPr>
          <p:nvPr>
            <p:ph idx="1"/>
          </p:nvPr>
        </p:nvSpPr>
        <p:spPr>
          <a:xfrm>
            <a:off x="402771" y="2103437"/>
            <a:ext cx="5312229" cy="3535363"/>
          </a:xfrm>
        </p:spPr>
        <p:txBody>
          <a:bodyPr>
            <a:normAutofit/>
          </a:bodyPr>
          <a:lstStyle/>
          <a:p>
            <a:pPr>
              <a:spcBef>
                <a:spcPts val="1968"/>
              </a:spcBef>
            </a:pPr>
            <a:r>
              <a:rPr lang="en-US" dirty="0" smtClean="0"/>
              <a:t>Colony starvation and nutritional deficiency.</a:t>
            </a:r>
          </a:p>
          <a:p>
            <a:pPr>
              <a:spcBef>
                <a:spcPts val="1968"/>
              </a:spcBef>
            </a:pPr>
            <a:r>
              <a:rPr lang="en-US" dirty="0" smtClean="0"/>
              <a:t>Excessive cooling or heating </a:t>
            </a:r>
            <a:br>
              <a:rPr lang="en-US" dirty="0" smtClean="0"/>
            </a:br>
            <a:r>
              <a:rPr lang="en-US" dirty="0" smtClean="0"/>
              <a:t>of the colony and brood.</a:t>
            </a:r>
          </a:p>
          <a:p>
            <a:pPr>
              <a:spcBef>
                <a:spcPts val="1968"/>
              </a:spcBef>
            </a:pPr>
            <a:r>
              <a:rPr lang="en-US" dirty="0" smtClean="0"/>
              <a:t>Parasites.</a:t>
            </a:r>
          </a:p>
        </p:txBody>
      </p:sp>
      <p:pic>
        <p:nvPicPr>
          <p:cNvPr id="7" name="Picture 6" descr="sugar-syrup-bees.jpg"/>
          <p:cNvPicPr>
            <a:picLocks noChangeAspect="1"/>
          </p:cNvPicPr>
          <p:nvPr>
            <p:custDataLst>
              <p:tags r:id="rId2"/>
            </p:custDataLst>
          </p:nvPr>
        </p:nvPicPr>
        <p:blipFill>
          <a:blip r:embed="rId6" cstate="print">
            <a:extLst/>
          </a:blip>
          <a:stretch>
            <a:fillRect/>
          </a:stretch>
        </p:blipFill>
        <p:spPr>
          <a:xfrm>
            <a:off x="6019800" y="0"/>
            <a:ext cx="2628900" cy="3505200"/>
          </a:xfrm>
          <a:prstGeom prst="rect">
            <a:avLst/>
          </a:prstGeom>
        </p:spPr>
        <p:style>
          <a:lnRef idx="0">
            <a:schemeClr val="accent4"/>
          </a:lnRef>
          <a:fillRef idx="3">
            <a:schemeClr val="accent4"/>
          </a:fillRef>
          <a:effectRef idx="3">
            <a:schemeClr val="accent4"/>
          </a:effectRef>
          <a:fontRef idx="minor">
            <a:schemeClr val="lt1"/>
          </a:fontRef>
        </p:style>
      </p:pic>
      <p:sp>
        <p:nvSpPr>
          <p:cNvPr id="8" name="TextBox 6"/>
          <p:cNvSpPr txBox="1">
            <a:spLocks noChangeArrowheads="1"/>
          </p:cNvSpPr>
          <p:nvPr/>
        </p:nvSpPr>
        <p:spPr bwMode="auto">
          <a:xfrm>
            <a:off x="6019800" y="3200400"/>
            <a:ext cx="1450487" cy="276999"/>
          </a:xfrm>
          <a:prstGeom prst="rect">
            <a:avLst/>
          </a:prstGeom>
          <a:solidFill>
            <a:schemeClr val="bg1">
              <a:lumMod val="95000"/>
            </a:schemeClr>
          </a:solidFill>
          <a:ln>
            <a:noFill/>
          </a:ln>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dirty="0" err="1">
                <a:solidFill>
                  <a:prstClr val="black"/>
                </a:solidFill>
              </a:rPr>
              <a:t>www.gardenfork.tv</a:t>
            </a:r>
            <a:endParaRPr lang="en-US" sz="1400" dirty="0">
              <a:solidFill>
                <a:prstClr val="black"/>
              </a:solidFill>
            </a:endParaRPr>
          </a:p>
        </p:txBody>
      </p:sp>
      <p:pic>
        <p:nvPicPr>
          <p:cNvPr id="9" name="Picture 8" descr="DSC05311.JPG"/>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5715000" y="3733800"/>
            <a:ext cx="3285067" cy="2463800"/>
          </a:xfrm>
          <a:prstGeom prst="rect">
            <a:avLst/>
          </a:prstGeom>
        </p:spPr>
        <p:style>
          <a:lnRef idx="0">
            <a:schemeClr val="accent4"/>
          </a:lnRef>
          <a:fillRef idx="3">
            <a:schemeClr val="accent4"/>
          </a:fillRef>
          <a:effectRef idx="3">
            <a:schemeClr val="accent4"/>
          </a:effectRef>
          <a:fontRef idx="minor">
            <a:schemeClr val="lt1"/>
          </a:fontRef>
        </p:style>
      </p:pic>
      <p:sp>
        <p:nvSpPr>
          <p:cNvPr id="10" name="TextBox 2"/>
          <p:cNvSpPr txBox="1">
            <a:spLocks noChangeArrowheads="1"/>
          </p:cNvSpPr>
          <p:nvPr/>
        </p:nvSpPr>
        <p:spPr bwMode="auto">
          <a:xfrm>
            <a:off x="5715000" y="3733800"/>
            <a:ext cx="1570487" cy="276999"/>
          </a:xfrm>
          <a:prstGeom prst="rect">
            <a:avLst/>
          </a:prstGeom>
          <a:solidFill>
            <a:schemeClr val="bg1">
              <a:lumMod val="85000"/>
            </a:schemeClr>
          </a:solidFill>
          <a:ln>
            <a:noFill/>
          </a:ln>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dirty="0" err="1">
                <a:solidFill>
                  <a:prstClr val="black"/>
                </a:solidFill>
              </a:rPr>
              <a:t>cyberbee.net</a:t>
            </a:r>
            <a:r>
              <a:rPr lang="en-US" sz="1200" dirty="0">
                <a:solidFill>
                  <a:prstClr val="black"/>
                </a:solidFill>
              </a:rPr>
              <a:t>/gallery</a:t>
            </a:r>
          </a:p>
        </p:txBody>
      </p:sp>
    </p:spTree>
    <p:custDataLst>
      <p:tags r:id="rId1"/>
    </p:custDataLst>
    <p:extLst>
      <p:ext uri="{BB962C8B-B14F-4D97-AF65-F5344CB8AC3E}">
        <p14:creationId xmlns:p14="http://schemas.microsoft.com/office/powerpoint/2010/main" val="23130983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Pollinator Protection Checklist</a:t>
            </a:r>
            <a:endParaRPr lang="en-US" dirty="0"/>
          </a:p>
        </p:txBody>
      </p:sp>
      <p:sp>
        <p:nvSpPr>
          <p:cNvPr id="3" name="Content Placeholder 2"/>
          <p:cNvSpPr>
            <a:spLocks noGrp="1"/>
          </p:cNvSpPr>
          <p:nvPr>
            <p:ph idx="1"/>
          </p:nvPr>
        </p:nvSpPr>
        <p:spPr/>
        <p:txBody>
          <a:bodyPr>
            <a:normAutofit/>
          </a:bodyPr>
          <a:lstStyle/>
          <a:p>
            <a:pPr marL="341313" indent="-341313">
              <a:buNone/>
            </a:pPr>
            <a:r>
              <a:rPr lang="en-US" dirty="0" smtClean="0">
                <a:solidFill>
                  <a:srgbClr val="008000"/>
                </a:solidFill>
              </a:rPr>
              <a:t>8.	Check for specific local ordinances pertaining to pollinators, </a:t>
            </a:r>
            <a:br>
              <a:rPr lang="en-US" dirty="0" smtClean="0">
                <a:solidFill>
                  <a:srgbClr val="008000"/>
                </a:solidFill>
              </a:rPr>
            </a:br>
            <a:r>
              <a:rPr lang="en-US" dirty="0" smtClean="0">
                <a:solidFill>
                  <a:srgbClr val="008000"/>
                </a:solidFill>
              </a:rPr>
              <a:t>especially beehive </a:t>
            </a:r>
            <a:br>
              <a:rPr lang="en-US" dirty="0" smtClean="0">
                <a:solidFill>
                  <a:srgbClr val="008000"/>
                </a:solidFill>
              </a:rPr>
            </a:br>
            <a:r>
              <a:rPr lang="en-US" dirty="0" smtClean="0">
                <a:solidFill>
                  <a:srgbClr val="008000"/>
                </a:solidFill>
              </a:rPr>
              <a:t>locations or </a:t>
            </a:r>
            <a:br>
              <a:rPr lang="en-US" dirty="0" smtClean="0">
                <a:solidFill>
                  <a:srgbClr val="008000"/>
                </a:solidFill>
              </a:rPr>
            </a:br>
            <a:r>
              <a:rPr lang="en-US" dirty="0" smtClean="0">
                <a:solidFill>
                  <a:srgbClr val="008000"/>
                </a:solidFill>
              </a:rPr>
              <a:t>designated </a:t>
            </a:r>
            <a:br>
              <a:rPr lang="en-US" dirty="0" smtClean="0">
                <a:solidFill>
                  <a:srgbClr val="008000"/>
                </a:solidFill>
              </a:rPr>
            </a:br>
            <a:r>
              <a:rPr lang="en-US" dirty="0" smtClean="0">
                <a:solidFill>
                  <a:srgbClr val="008000"/>
                </a:solidFill>
              </a:rPr>
              <a:t>preserves.</a:t>
            </a:r>
          </a:p>
          <a:p>
            <a:pPr marL="341313" lvl="1" indent="-341313">
              <a:buNone/>
            </a:pPr>
            <a:endParaRPr lang="en-US" dirty="0" smtClean="0">
              <a:solidFill>
                <a:schemeClr val="accent1">
                  <a:lumMod val="50000"/>
                </a:schemeClr>
              </a:solidFill>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2400" y="3124200"/>
            <a:ext cx="4876800" cy="2478881"/>
          </a:xfrm>
          <a:prstGeom prst="rect">
            <a:avLst/>
          </a:prstGeom>
        </p:spPr>
      </p:pic>
    </p:spTree>
    <p:custDataLst>
      <p:tags r:id="rId1"/>
    </p:custDataLst>
    <p:extLst>
      <p:ext uri="{BB962C8B-B14F-4D97-AF65-F5344CB8AC3E}">
        <p14:creationId xmlns:p14="http://schemas.microsoft.com/office/powerpoint/2010/main" val="18211169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057400"/>
            <a:ext cx="2590800" cy="4571999"/>
          </a:xfrm>
        </p:spPr>
        <p:txBody>
          <a:bodyPr>
            <a:normAutofit fontScale="92500" lnSpcReduction="10000"/>
          </a:bodyPr>
          <a:lstStyle/>
          <a:p>
            <a:r>
              <a:rPr lang="en-US" dirty="0" smtClean="0"/>
              <a:t>Grow plant </a:t>
            </a:r>
            <a:r>
              <a:rPr lang="en-US" dirty="0"/>
              <a:t>for </a:t>
            </a:r>
            <a:r>
              <a:rPr lang="en-US" dirty="0" smtClean="0"/>
              <a:t>pollinators</a:t>
            </a:r>
            <a:br>
              <a:rPr lang="en-US" dirty="0" smtClean="0"/>
            </a:br>
            <a:endParaRPr lang="en-US" dirty="0" smtClean="0"/>
          </a:p>
          <a:p>
            <a:r>
              <a:rPr lang="en-US" dirty="0" smtClean="0"/>
              <a:t>Convert lawns and fallow field areas to bee gardens or bee pastures</a:t>
            </a:r>
            <a:br>
              <a:rPr lang="en-US" dirty="0" smtClean="0"/>
            </a:br>
            <a:endParaRPr lang="en-US" dirty="0" smtClean="0"/>
          </a:p>
          <a:p>
            <a:r>
              <a:rPr lang="en-US" dirty="0" smtClean="0"/>
              <a:t>Simply </a:t>
            </a:r>
            <a:r>
              <a:rPr lang="en-US" dirty="0"/>
              <a:t>planting clovers, sunflowers or </a:t>
            </a:r>
            <a:r>
              <a:rPr lang="en-US" dirty="0" smtClean="0"/>
              <a:t>asters can make a big difference</a:t>
            </a:r>
            <a:endParaRPr lang="en-US" dirty="0"/>
          </a:p>
          <a:p>
            <a:endParaRPr lang="en-US" dirty="0" smtClean="0"/>
          </a:p>
        </p:txBody>
      </p:sp>
      <p:sp>
        <p:nvSpPr>
          <p:cNvPr id="3" name="Title 2"/>
          <p:cNvSpPr>
            <a:spLocks noGrp="1"/>
          </p:cNvSpPr>
          <p:nvPr>
            <p:ph type="title"/>
          </p:nvPr>
        </p:nvSpPr>
        <p:spPr/>
        <p:txBody>
          <a:bodyPr>
            <a:normAutofit/>
          </a:bodyPr>
          <a:lstStyle/>
          <a:p>
            <a:r>
              <a:rPr lang="en-US" sz="2400" b="1" dirty="0" smtClean="0"/>
              <a:t>What we all can do to improve pollinator survival?</a:t>
            </a:r>
            <a:endParaRPr lang="en-US" dirty="0"/>
          </a:p>
        </p:txBody>
      </p:sp>
      <p:pic>
        <p:nvPicPr>
          <p:cNvPr id="4"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2225040"/>
            <a:ext cx="5029200" cy="402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352800" y="6286381"/>
            <a:ext cx="4876800" cy="800219"/>
          </a:xfrm>
          <a:prstGeom prst="rect">
            <a:avLst/>
          </a:prstGeom>
          <a:noFill/>
        </p:spPr>
        <p:txBody>
          <a:bodyPr wrap="square" rtlCol="0">
            <a:spAutoFit/>
          </a:bodyPr>
          <a:lstStyle/>
          <a:p>
            <a:r>
              <a:rPr lang="en-US" sz="1400" b="1" dirty="0"/>
              <a:t>Attracting Beneficial Insects with Native Flowering Plants</a:t>
            </a:r>
          </a:p>
          <a:p>
            <a:r>
              <a:rPr lang="en-US" sz="1400" b="1" dirty="0"/>
              <a:t>by Doug Landis, Rufus Isaacs</a:t>
            </a:r>
          </a:p>
          <a:p>
            <a:endParaRPr lang="en-US" dirty="0"/>
          </a:p>
        </p:txBody>
      </p:sp>
    </p:spTree>
    <p:custDataLst>
      <p:tags r:id="rId1"/>
    </p:custDataLst>
    <p:extLst>
      <p:ext uri="{BB962C8B-B14F-4D97-AF65-F5344CB8AC3E}">
        <p14:creationId xmlns:p14="http://schemas.microsoft.com/office/powerpoint/2010/main" val="42675160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33400" y="992862"/>
            <a:ext cx="8382000" cy="4278094"/>
          </a:xfrm>
          <a:prstGeom prst="rect">
            <a:avLst/>
          </a:prstGeom>
        </p:spPr>
        <p:txBody>
          <a:bodyPr wrap="square">
            <a:spAutoFit/>
          </a:bodyPr>
          <a:lstStyle/>
          <a:p>
            <a:r>
              <a:rPr lang="en-US" sz="2000" dirty="0">
                <a:solidFill>
                  <a:srgbClr val="4F81BD">
                    <a:lumMod val="50000"/>
                  </a:srgbClr>
                </a:solidFill>
              </a:rPr>
              <a:t>Use of this presentation or parts of this presentation is encouraged as long </a:t>
            </a:r>
            <a:r>
              <a:rPr lang="en-US" sz="2000" dirty="0" smtClean="0">
                <a:solidFill>
                  <a:srgbClr val="4F81BD">
                    <a:lumMod val="50000"/>
                  </a:srgbClr>
                </a:solidFill>
              </a:rPr>
              <a:t>as </a:t>
            </a:r>
            <a:r>
              <a:rPr lang="en-US" sz="2000" dirty="0">
                <a:solidFill>
                  <a:srgbClr val="4F81BD">
                    <a:lumMod val="50000"/>
                  </a:srgbClr>
                </a:solidFill>
              </a:rPr>
              <a:t>this credit slide is </a:t>
            </a:r>
            <a:r>
              <a:rPr lang="en-US" sz="2000" dirty="0" smtClean="0">
                <a:solidFill>
                  <a:srgbClr val="4F81BD">
                    <a:lumMod val="50000"/>
                  </a:srgbClr>
                </a:solidFill>
              </a:rPr>
              <a:t>included.</a:t>
            </a:r>
          </a:p>
          <a:p>
            <a:endParaRPr lang="en-US" sz="2000" dirty="0">
              <a:solidFill>
                <a:prstClr val="white">
                  <a:lumMod val="95000"/>
                </a:prstClr>
              </a:solidFill>
            </a:endParaRPr>
          </a:p>
          <a:p>
            <a:r>
              <a:rPr lang="en-US" sz="2000" dirty="0" smtClean="0">
                <a:solidFill>
                  <a:srgbClr val="4F81BD">
                    <a:lumMod val="50000"/>
                  </a:srgbClr>
                </a:solidFill>
              </a:rPr>
              <a:t>Photo/Graphic Credits:</a:t>
            </a:r>
          </a:p>
          <a:p>
            <a:pPr marL="342900" indent="-342900">
              <a:buFont typeface="Arial" pitchFamily="34" charset="0"/>
              <a:buChar char="•"/>
            </a:pPr>
            <a:r>
              <a:rPr lang="en-US" sz="1600" dirty="0" smtClean="0">
                <a:solidFill>
                  <a:srgbClr val="4F81BD">
                    <a:lumMod val="50000"/>
                  </a:srgbClr>
                </a:solidFill>
              </a:rPr>
              <a:t>Tom Butzler, Penn State Extension (slides 2, 3, and 4).</a:t>
            </a:r>
          </a:p>
          <a:p>
            <a:pPr marL="342900" indent="-342900">
              <a:buFont typeface="Arial" pitchFamily="34" charset="0"/>
              <a:buChar char="•"/>
            </a:pPr>
            <a:r>
              <a:rPr lang="en-US" sz="1600" dirty="0" smtClean="0">
                <a:solidFill>
                  <a:srgbClr val="4F81BD">
                    <a:lumMod val="50000"/>
                  </a:srgbClr>
                </a:solidFill>
              </a:rPr>
              <a:t>Environmental Protection Agency (slides 8, 12, and 30).</a:t>
            </a:r>
          </a:p>
          <a:p>
            <a:pPr marL="342900" indent="-342900">
              <a:buFont typeface="Arial" pitchFamily="34" charset="0"/>
              <a:buChar char="•"/>
            </a:pPr>
            <a:r>
              <a:rPr lang="en-US" sz="1600" dirty="0" smtClean="0">
                <a:solidFill>
                  <a:srgbClr val="4F81BD">
                    <a:lumMod val="50000"/>
                  </a:srgbClr>
                </a:solidFill>
              </a:rPr>
              <a:t>iStockphoto.com </a:t>
            </a:r>
            <a:r>
              <a:rPr lang="en-US" sz="1600" dirty="0">
                <a:solidFill>
                  <a:srgbClr val="4F81BD">
                    <a:lumMod val="50000"/>
                  </a:srgbClr>
                </a:solidFill>
              </a:rPr>
              <a:t>(slides </a:t>
            </a:r>
            <a:r>
              <a:rPr lang="en-US" sz="1600" dirty="0" smtClean="0">
                <a:solidFill>
                  <a:srgbClr val="4F81BD">
                    <a:lumMod val="50000"/>
                  </a:srgbClr>
                </a:solidFill>
              </a:rPr>
              <a:t>25 </a:t>
            </a:r>
            <a:r>
              <a:rPr lang="en-US" sz="1600" dirty="0">
                <a:solidFill>
                  <a:srgbClr val="4F81BD">
                    <a:lumMod val="50000"/>
                  </a:srgbClr>
                </a:solidFill>
              </a:rPr>
              <a:t>and </a:t>
            </a:r>
            <a:r>
              <a:rPr lang="en-US" sz="1600" dirty="0" smtClean="0">
                <a:solidFill>
                  <a:srgbClr val="4F81BD">
                    <a:lumMod val="50000"/>
                  </a:srgbClr>
                </a:solidFill>
              </a:rPr>
              <a:t>27).</a:t>
            </a:r>
          </a:p>
          <a:p>
            <a:pPr marL="342900" indent="-342900">
              <a:buFont typeface="Arial" pitchFamily="34" charset="0"/>
              <a:buChar char="•"/>
            </a:pPr>
            <a:r>
              <a:rPr lang="en-US" sz="1600" dirty="0" smtClean="0">
                <a:solidFill>
                  <a:srgbClr val="4F81BD">
                    <a:lumMod val="50000"/>
                  </a:srgbClr>
                </a:solidFill>
              </a:rPr>
              <a:t>Penn </a:t>
            </a:r>
            <a:r>
              <a:rPr lang="en-US" sz="1600" dirty="0">
                <a:solidFill>
                  <a:srgbClr val="4F81BD">
                    <a:lumMod val="50000"/>
                  </a:srgbClr>
                </a:solidFill>
              </a:rPr>
              <a:t>State Pesticide Education Program (slides </a:t>
            </a:r>
            <a:r>
              <a:rPr lang="en-US" sz="1600" dirty="0" smtClean="0">
                <a:solidFill>
                  <a:srgbClr val="4F81BD">
                    <a:lumMod val="50000"/>
                  </a:srgbClr>
                </a:solidFill>
              </a:rPr>
              <a:t>5</a:t>
            </a:r>
            <a:r>
              <a:rPr lang="en-US" sz="1600" dirty="0">
                <a:solidFill>
                  <a:srgbClr val="4F81BD">
                    <a:lumMod val="50000"/>
                  </a:srgbClr>
                </a:solidFill>
              </a:rPr>
              <a:t>, 7, </a:t>
            </a:r>
            <a:r>
              <a:rPr lang="en-US" sz="1600" dirty="0" smtClean="0">
                <a:solidFill>
                  <a:srgbClr val="4F81BD">
                    <a:lumMod val="50000"/>
                  </a:srgbClr>
                </a:solidFill>
              </a:rPr>
              <a:t>24, </a:t>
            </a:r>
            <a:r>
              <a:rPr lang="en-US" sz="1600" dirty="0">
                <a:solidFill>
                  <a:srgbClr val="4F81BD">
                    <a:lumMod val="50000"/>
                  </a:srgbClr>
                </a:solidFill>
              </a:rPr>
              <a:t>and </a:t>
            </a:r>
            <a:r>
              <a:rPr lang="en-US" sz="1600" dirty="0" smtClean="0">
                <a:solidFill>
                  <a:srgbClr val="4F81BD">
                    <a:lumMod val="50000"/>
                  </a:srgbClr>
                </a:solidFill>
              </a:rPr>
              <a:t>28).</a:t>
            </a:r>
            <a:br>
              <a:rPr lang="en-US" sz="1600" dirty="0" smtClean="0">
                <a:solidFill>
                  <a:srgbClr val="4F81BD">
                    <a:lumMod val="50000"/>
                  </a:srgbClr>
                </a:solidFill>
              </a:rPr>
            </a:br>
            <a:endParaRPr lang="en-US" sz="1600" dirty="0" smtClean="0">
              <a:solidFill>
                <a:srgbClr val="4F81BD">
                  <a:lumMod val="50000"/>
                </a:srgbClr>
              </a:solidFill>
            </a:endParaRPr>
          </a:p>
          <a:p>
            <a:r>
              <a:rPr lang="en-US" sz="2000" dirty="0" smtClean="0">
                <a:solidFill>
                  <a:srgbClr val="4F81BD">
                    <a:lumMod val="50000"/>
                  </a:srgbClr>
                </a:solidFill>
              </a:rPr>
              <a:t>Resources:</a:t>
            </a:r>
            <a:endParaRPr lang="en-US" sz="1600" dirty="0" smtClean="0">
              <a:solidFill>
                <a:srgbClr val="F79646">
                  <a:lumMod val="50000"/>
                </a:srgbClr>
              </a:solidFill>
            </a:endParaRPr>
          </a:p>
          <a:p>
            <a:pPr marL="342900" indent="-342900">
              <a:buFont typeface="Arial" pitchFamily="34" charset="0"/>
              <a:buChar char="•"/>
            </a:pPr>
            <a:r>
              <a:rPr lang="en-US" sz="1600" b="1" dirty="0" smtClean="0">
                <a:solidFill>
                  <a:srgbClr val="4F81BD">
                    <a:lumMod val="50000"/>
                  </a:srgbClr>
                </a:solidFill>
              </a:rPr>
              <a:t>Bee </a:t>
            </a:r>
            <a:r>
              <a:rPr lang="en-US" sz="1600" b="1" dirty="0">
                <a:solidFill>
                  <a:srgbClr val="4F81BD">
                    <a:lumMod val="50000"/>
                  </a:srgbClr>
                </a:solidFill>
              </a:rPr>
              <a:t>L</a:t>
            </a:r>
            <a:r>
              <a:rPr lang="en-US" sz="1600" b="1" dirty="0" smtClean="0">
                <a:solidFill>
                  <a:srgbClr val="4F81BD">
                    <a:lumMod val="50000"/>
                  </a:srgbClr>
                </a:solidFill>
              </a:rPr>
              <a:t>abeling Info Graphic </a:t>
            </a:r>
            <a:r>
              <a:rPr lang="en-US" sz="1600" dirty="0">
                <a:solidFill>
                  <a:srgbClr val="4F81BD">
                    <a:lumMod val="50000"/>
                  </a:srgbClr>
                </a:solidFill>
              </a:rPr>
              <a:t>(PDF</a:t>
            </a:r>
            <a:r>
              <a:rPr lang="en-US" sz="1600" dirty="0" smtClean="0">
                <a:solidFill>
                  <a:srgbClr val="4F81BD">
                    <a:lumMod val="50000"/>
                  </a:srgbClr>
                </a:solidFill>
              </a:rPr>
              <a:t>). U.S. </a:t>
            </a:r>
            <a:r>
              <a:rPr lang="en-US" sz="1600" dirty="0">
                <a:solidFill>
                  <a:srgbClr val="4F81BD">
                    <a:lumMod val="50000"/>
                  </a:srgbClr>
                </a:solidFill>
              </a:rPr>
              <a:t>EPA. </a:t>
            </a:r>
            <a:r>
              <a:rPr lang="en-US" sz="1600" dirty="0" smtClean="0">
                <a:solidFill>
                  <a:srgbClr val="4F81BD">
                    <a:lumMod val="50000"/>
                  </a:srgbClr>
                </a:solidFill>
              </a:rPr>
              <a:t/>
            </a:r>
            <a:br>
              <a:rPr lang="en-US" sz="1600" dirty="0" smtClean="0">
                <a:solidFill>
                  <a:srgbClr val="4F81BD">
                    <a:lumMod val="50000"/>
                  </a:srgbClr>
                </a:solidFill>
              </a:rPr>
            </a:br>
            <a:r>
              <a:rPr lang="en-US" sz="1400" dirty="0" smtClean="0">
                <a:solidFill>
                  <a:srgbClr val="4F81BD">
                    <a:lumMod val="50000"/>
                  </a:srgbClr>
                </a:solidFill>
              </a:rPr>
              <a:t>http</a:t>
            </a:r>
            <a:r>
              <a:rPr lang="en-US" sz="1400" dirty="0">
                <a:solidFill>
                  <a:srgbClr val="4F81BD">
                    <a:lumMod val="50000"/>
                  </a:srgbClr>
                </a:solidFill>
              </a:rPr>
              <a:t>://www.epa.gov/opp00001/ecosystem/pollinator/bee-label-info-graphic.pdf</a:t>
            </a:r>
          </a:p>
          <a:p>
            <a:pPr marL="342900" indent="-342900">
              <a:buFont typeface="Arial" pitchFamily="34" charset="0"/>
              <a:buChar char="•"/>
            </a:pPr>
            <a:r>
              <a:rPr lang="en-US" sz="1600" b="1" dirty="0">
                <a:solidFill>
                  <a:srgbClr val="4F81BD">
                    <a:lumMod val="50000"/>
                  </a:srgbClr>
                </a:solidFill>
              </a:rPr>
              <a:t>Pollinator Protection web page</a:t>
            </a:r>
            <a:r>
              <a:rPr lang="en-US" sz="1600" dirty="0">
                <a:solidFill>
                  <a:srgbClr val="4F81BD">
                    <a:lumMod val="50000"/>
                  </a:srgbClr>
                </a:solidFill>
              </a:rPr>
              <a:t>, U.S. EPA. </a:t>
            </a:r>
            <a:r>
              <a:rPr lang="en-US" sz="1400" dirty="0">
                <a:solidFill>
                  <a:srgbClr val="4F81BD">
                    <a:lumMod val="50000"/>
                  </a:srgbClr>
                </a:solidFill>
              </a:rPr>
              <a:t>http://www.epa.gov/pesticides/ecosystem/pollinator/</a:t>
            </a:r>
          </a:p>
          <a:p>
            <a:pPr marL="342900" indent="-342900">
              <a:buFont typeface="Arial" pitchFamily="34" charset="0"/>
              <a:buChar char="•"/>
            </a:pPr>
            <a:r>
              <a:rPr lang="en-US" sz="1600" b="1" dirty="0">
                <a:solidFill>
                  <a:srgbClr val="4F81BD">
                    <a:lumMod val="50000"/>
                  </a:srgbClr>
                </a:solidFill>
              </a:rPr>
              <a:t>Pollinators and Pesticide Stewardship</a:t>
            </a:r>
            <a:r>
              <a:rPr lang="en-US" sz="1600" dirty="0">
                <a:solidFill>
                  <a:srgbClr val="4F81BD">
                    <a:lumMod val="50000"/>
                  </a:srgbClr>
                </a:solidFill>
              </a:rPr>
              <a:t>. Coalition for Urban/Rural Environmental Stewardship, Syngenta, and Bayer </a:t>
            </a:r>
            <a:r>
              <a:rPr lang="en-US" sz="1600" dirty="0" err="1">
                <a:solidFill>
                  <a:srgbClr val="4F81BD">
                    <a:lumMod val="50000"/>
                  </a:srgbClr>
                </a:solidFill>
              </a:rPr>
              <a:t>CropScience</a:t>
            </a:r>
            <a:r>
              <a:rPr lang="en-US" sz="1600" dirty="0">
                <a:solidFill>
                  <a:srgbClr val="4F81BD">
                    <a:lumMod val="50000"/>
                  </a:srgbClr>
                </a:solidFill>
              </a:rPr>
              <a:t>.</a:t>
            </a:r>
            <a:br>
              <a:rPr lang="en-US" sz="1600" dirty="0">
                <a:solidFill>
                  <a:srgbClr val="4F81BD">
                    <a:lumMod val="50000"/>
                  </a:srgbClr>
                </a:solidFill>
              </a:rPr>
            </a:br>
            <a:r>
              <a:rPr lang="en-US" sz="1400" dirty="0">
                <a:solidFill>
                  <a:srgbClr val="4F81BD">
                    <a:lumMod val="50000"/>
                  </a:srgbClr>
                </a:solidFill>
              </a:rPr>
              <a:t>http</a:t>
            </a:r>
            <a:r>
              <a:rPr lang="en-US" sz="1400" dirty="0" smtClean="0">
                <a:solidFill>
                  <a:srgbClr val="4F81BD">
                    <a:lumMod val="50000"/>
                  </a:srgbClr>
                </a:solidFill>
              </a:rPr>
              <a:t>://pesticidestewardship.org/pages/resources.aspx</a:t>
            </a:r>
          </a:p>
        </p:txBody>
      </p:sp>
    </p:spTree>
    <p:custDataLst>
      <p:tags r:id="rId1"/>
    </p:custDataLst>
    <p:extLst>
      <p:ext uri="{BB962C8B-B14F-4D97-AF65-F5344CB8AC3E}">
        <p14:creationId xmlns:p14="http://schemas.microsoft.com/office/powerpoint/2010/main" val="230268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90600" y="1524000"/>
            <a:ext cx="7128842" cy="2031325"/>
          </a:xfrm>
          <a:prstGeom prst="rect">
            <a:avLst/>
          </a:prstGeom>
          <a:noFill/>
        </p:spPr>
        <p:txBody>
          <a:bodyPr wrap="square" rtlCol="0">
            <a:spAutoFit/>
          </a:bodyPr>
          <a:lstStyle/>
          <a:p>
            <a:pPr algn="ctr"/>
            <a:r>
              <a:rPr lang="en-US" dirty="0" smtClean="0">
                <a:solidFill>
                  <a:srgbClr val="4F81BD">
                    <a:lumMod val="50000"/>
                  </a:srgbClr>
                </a:solidFill>
              </a:rPr>
              <a:t>This presentation was created in partnership with the </a:t>
            </a:r>
            <a:br>
              <a:rPr lang="en-US" dirty="0" smtClean="0">
                <a:solidFill>
                  <a:srgbClr val="4F81BD">
                    <a:lumMod val="50000"/>
                  </a:srgbClr>
                </a:solidFill>
              </a:rPr>
            </a:br>
            <a:r>
              <a:rPr lang="en-US" dirty="0" smtClean="0">
                <a:solidFill>
                  <a:srgbClr val="4F81BD">
                    <a:lumMod val="50000"/>
                  </a:srgbClr>
                </a:solidFill>
              </a:rPr>
              <a:t>Pesticide Education Program, Penn State Cooperative Extension; </a:t>
            </a:r>
            <a:br>
              <a:rPr lang="en-US" dirty="0" smtClean="0">
                <a:solidFill>
                  <a:srgbClr val="4F81BD">
                    <a:lumMod val="50000"/>
                  </a:srgbClr>
                </a:solidFill>
              </a:rPr>
            </a:br>
            <a:r>
              <a:rPr lang="en-US" dirty="0" smtClean="0">
                <a:solidFill>
                  <a:srgbClr val="4F81BD">
                    <a:lumMod val="50000"/>
                  </a:srgbClr>
                </a:solidFill>
              </a:rPr>
              <a:t>and the Pennsylvania Department of Agriculture.</a:t>
            </a:r>
          </a:p>
          <a:p>
            <a:pPr algn="ctr"/>
            <a:endParaRPr lang="en-US" dirty="0">
              <a:solidFill>
                <a:srgbClr val="4F81BD">
                  <a:lumMod val="50000"/>
                </a:srgbClr>
              </a:solidFill>
            </a:endParaRPr>
          </a:p>
          <a:p>
            <a:pPr algn="ctr"/>
            <a:r>
              <a:rPr lang="en-US" dirty="0" smtClean="0">
                <a:solidFill>
                  <a:srgbClr val="4F81BD">
                    <a:lumMod val="50000"/>
                  </a:srgbClr>
                </a:solidFill>
              </a:rPr>
              <a:t>It was slightly modified by </a:t>
            </a:r>
          </a:p>
          <a:p>
            <a:pPr algn="ctr"/>
            <a:r>
              <a:rPr lang="en-US" dirty="0" smtClean="0">
                <a:solidFill>
                  <a:srgbClr val="4F81BD">
                    <a:lumMod val="50000"/>
                  </a:srgbClr>
                </a:solidFill>
              </a:rPr>
              <a:t>Washington State University </a:t>
            </a:r>
            <a:br>
              <a:rPr lang="en-US" dirty="0" smtClean="0">
                <a:solidFill>
                  <a:srgbClr val="4F81BD">
                    <a:lumMod val="50000"/>
                  </a:srgbClr>
                </a:solidFill>
              </a:rPr>
            </a:br>
            <a:r>
              <a:rPr lang="en-US" dirty="0" smtClean="0">
                <a:solidFill>
                  <a:srgbClr val="4F81BD">
                    <a:lumMod val="50000"/>
                  </a:srgbClr>
                </a:solidFill>
              </a:rPr>
              <a:t>Urban IPM and Pesticide Safety Education Program</a:t>
            </a:r>
          </a:p>
        </p:txBody>
      </p:sp>
      <p:sp>
        <p:nvSpPr>
          <p:cNvPr id="17" name="TextBox 16"/>
          <p:cNvSpPr txBox="1"/>
          <p:nvPr/>
        </p:nvSpPr>
        <p:spPr>
          <a:xfrm>
            <a:off x="381000" y="4800600"/>
            <a:ext cx="8153400" cy="461665"/>
          </a:xfrm>
          <a:prstGeom prst="rect">
            <a:avLst/>
          </a:prstGeom>
          <a:noFill/>
        </p:spPr>
        <p:txBody>
          <a:bodyPr wrap="square" rtlCol="0">
            <a:spAutoFit/>
          </a:bodyPr>
          <a:lstStyle/>
          <a:p>
            <a:r>
              <a:rPr lang="en-US" sz="1200" dirty="0">
                <a:solidFill>
                  <a:srgbClr val="4F81BD">
                    <a:lumMod val="50000"/>
                  </a:srgbClr>
                </a:solidFill>
              </a:rPr>
              <a:t>Where trade names appear, no discrimination is intended, and no endorsement by </a:t>
            </a:r>
            <a:r>
              <a:rPr lang="en-US" sz="1200" dirty="0" smtClean="0">
                <a:solidFill>
                  <a:srgbClr val="4F81BD">
                    <a:lumMod val="50000"/>
                  </a:srgbClr>
                </a:solidFill>
              </a:rPr>
              <a:t>WSU or Penn </a:t>
            </a:r>
            <a:r>
              <a:rPr lang="en-US" sz="1200" dirty="0">
                <a:solidFill>
                  <a:srgbClr val="4F81BD">
                    <a:lumMod val="50000"/>
                  </a:srgbClr>
                </a:solidFill>
              </a:rPr>
              <a:t>State Cooperative Extension is </a:t>
            </a:r>
            <a:r>
              <a:rPr lang="en-US" sz="1200" dirty="0" smtClean="0">
                <a:solidFill>
                  <a:srgbClr val="4F81BD">
                    <a:lumMod val="50000"/>
                  </a:srgbClr>
                </a:solidFill>
              </a:rPr>
              <a:t>implied. WSU and Penn </a:t>
            </a:r>
            <a:r>
              <a:rPr lang="en-US" sz="1200" dirty="0">
                <a:solidFill>
                  <a:srgbClr val="4F81BD">
                    <a:lumMod val="50000"/>
                  </a:srgbClr>
                </a:solidFill>
              </a:rPr>
              <a:t>State is committed to affirmative action, equal opportunity, and the diversity of its workforce.</a:t>
            </a:r>
          </a:p>
        </p:txBody>
      </p:sp>
      <p:sp>
        <p:nvSpPr>
          <p:cNvPr id="8" name="TextBox 7"/>
          <p:cNvSpPr txBox="1"/>
          <p:nvPr/>
        </p:nvSpPr>
        <p:spPr>
          <a:xfrm>
            <a:off x="457200" y="5486400"/>
            <a:ext cx="8001000" cy="276999"/>
          </a:xfrm>
          <a:prstGeom prst="rect">
            <a:avLst/>
          </a:prstGeom>
          <a:noFill/>
        </p:spPr>
        <p:txBody>
          <a:bodyPr wrap="square" rtlCol="0">
            <a:spAutoFit/>
          </a:bodyPr>
          <a:lstStyle/>
          <a:p>
            <a:pPr algn="ctr"/>
            <a:r>
              <a:rPr lang="en-US" sz="1200" dirty="0" smtClean="0">
                <a:solidFill>
                  <a:srgbClr val="4F81BD">
                    <a:lumMod val="50000"/>
                  </a:srgbClr>
                </a:solidFill>
              </a:rPr>
              <a:t>© The Pennsylvania State University 2013					September 2013</a:t>
            </a:r>
            <a:endParaRPr lang="en-US" sz="1200" dirty="0">
              <a:solidFill>
                <a:srgbClr val="4F81BD">
                  <a:lumMod val="50000"/>
                </a:srgbClr>
              </a:solidFill>
            </a:endParaRPr>
          </a:p>
        </p:txBody>
      </p:sp>
      <p:pic>
        <p:nvPicPr>
          <p:cNvPr id="2" name="Picture 1" descr="WSU_SIGNATURE_4_COLOR_12_INCH.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3412" y="-10075"/>
            <a:ext cx="1428188" cy="619675"/>
          </a:xfrm>
          <a:prstGeom prst="rect">
            <a:avLst/>
          </a:prstGeom>
        </p:spPr>
      </p:pic>
    </p:spTree>
    <p:custDataLst>
      <p:tags r:id="rId1"/>
    </p:custDataLst>
    <p:extLst>
      <p:ext uri="{BB962C8B-B14F-4D97-AF65-F5344CB8AC3E}">
        <p14:creationId xmlns:p14="http://schemas.microsoft.com/office/powerpoint/2010/main" val="11588414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Importance of Pollinators</a:t>
            </a:r>
            <a:endParaRPr lang="en-US" dirty="0"/>
          </a:p>
        </p:txBody>
      </p:sp>
      <p:sp>
        <p:nvSpPr>
          <p:cNvPr id="4" name="Content Placeholder 2"/>
          <p:cNvSpPr txBox="1">
            <a:spLocks/>
          </p:cNvSpPr>
          <p:nvPr/>
        </p:nvSpPr>
        <p:spPr>
          <a:xfrm>
            <a:off x="381000" y="1066800"/>
            <a:ext cx="8229600" cy="495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lumMod val="95000"/>
                    <a:lumOff val="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95000"/>
                    <a:lumOff val="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95000"/>
                    <a:lumOff val="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568"/>
              </a:spcBef>
            </a:pPr>
            <a:r>
              <a:rPr lang="en-US" dirty="0" smtClean="0">
                <a:solidFill>
                  <a:prstClr val="black">
                    <a:lumMod val="95000"/>
                    <a:lumOff val="5000"/>
                  </a:prstClr>
                </a:solidFill>
              </a:rPr>
              <a:t>Fruit and seed production needed for the survival of the majority of flowering plants in our environment.</a:t>
            </a:r>
          </a:p>
          <a:p>
            <a:pPr>
              <a:spcBef>
                <a:spcPts val="2568"/>
              </a:spcBef>
            </a:pPr>
            <a:r>
              <a:rPr lang="en-US" dirty="0" smtClean="0">
                <a:solidFill>
                  <a:prstClr val="black">
                    <a:lumMod val="95000"/>
                    <a:lumOff val="5000"/>
                  </a:prstClr>
                </a:solidFill>
              </a:rPr>
              <a:t>Essential to the </a:t>
            </a:r>
            <a:br>
              <a:rPr lang="en-US" dirty="0" smtClean="0">
                <a:solidFill>
                  <a:prstClr val="black">
                    <a:lumMod val="95000"/>
                    <a:lumOff val="5000"/>
                  </a:prstClr>
                </a:solidFill>
              </a:rPr>
            </a:br>
            <a:r>
              <a:rPr lang="en-US" dirty="0" smtClean="0">
                <a:solidFill>
                  <a:prstClr val="black">
                    <a:lumMod val="95000"/>
                    <a:lumOff val="5000"/>
                  </a:prstClr>
                </a:solidFill>
              </a:rPr>
              <a:t>production of more </a:t>
            </a:r>
            <a:br>
              <a:rPr lang="en-US" dirty="0" smtClean="0">
                <a:solidFill>
                  <a:prstClr val="black">
                    <a:lumMod val="95000"/>
                    <a:lumOff val="5000"/>
                  </a:prstClr>
                </a:solidFill>
              </a:rPr>
            </a:br>
            <a:r>
              <a:rPr lang="en-US" dirty="0" smtClean="0">
                <a:solidFill>
                  <a:prstClr val="black">
                    <a:lumMod val="95000"/>
                    <a:lumOff val="5000"/>
                  </a:prstClr>
                </a:solidFill>
              </a:rPr>
              <a:t>than 85 crops.</a:t>
            </a:r>
          </a:p>
          <a:p>
            <a:pPr>
              <a:spcBef>
                <a:spcPts val="2568"/>
              </a:spcBef>
            </a:pPr>
            <a:r>
              <a:rPr lang="en-US" dirty="0" smtClean="0">
                <a:solidFill>
                  <a:prstClr val="black">
                    <a:lumMod val="95000"/>
                    <a:lumOff val="5000"/>
                  </a:prstClr>
                </a:solidFill>
              </a:rPr>
              <a:t>1 out of every 3 bites </a:t>
            </a:r>
            <a:br>
              <a:rPr lang="en-US" dirty="0" smtClean="0">
                <a:solidFill>
                  <a:prstClr val="black">
                    <a:lumMod val="95000"/>
                    <a:lumOff val="5000"/>
                  </a:prstClr>
                </a:solidFill>
              </a:rPr>
            </a:br>
            <a:r>
              <a:rPr lang="en-US" dirty="0" smtClean="0">
                <a:solidFill>
                  <a:prstClr val="black">
                    <a:lumMod val="95000"/>
                    <a:lumOff val="5000"/>
                  </a:prstClr>
                </a:solidFill>
              </a:rPr>
              <a:t>of food can be attributed to pollinators.</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5320" y="2321495"/>
            <a:ext cx="4502358" cy="2631505"/>
          </a:xfrm>
          <a:prstGeom prst="rect">
            <a:avLst/>
          </a:prstGeom>
        </p:spPr>
      </p:pic>
    </p:spTree>
    <p:custDataLst>
      <p:tags r:id="rId1"/>
    </p:custDataLst>
    <p:extLst>
      <p:ext uri="{BB962C8B-B14F-4D97-AF65-F5344CB8AC3E}">
        <p14:creationId xmlns:p14="http://schemas.microsoft.com/office/powerpoint/2010/main" val="281600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Frank Drummond – University of Maine</a:t>
            </a:r>
          </a:p>
          <a:p>
            <a:r>
              <a:rPr lang="en-US" dirty="0" smtClean="0"/>
              <a:t>Tony Jadczak - MDACF</a:t>
            </a:r>
          </a:p>
          <a:p>
            <a:r>
              <a:rPr lang="en-US" dirty="0" err="1" smtClean="0"/>
              <a:t>Sherm</a:t>
            </a:r>
            <a:r>
              <a:rPr lang="en-US" dirty="0" smtClean="0"/>
              <a:t> Takatori – Idaho Department of Agriculture</a:t>
            </a:r>
          </a:p>
          <a:p>
            <a:r>
              <a:rPr lang="en-US" dirty="0" err="1" smtClean="0"/>
              <a:t>Thia</a:t>
            </a:r>
            <a:r>
              <a:rPr lang="en-US" dirty="0" smtClean="0"/>
              <a:t> Walker - Colorado State University</a:t>
            </a:r>
          </a:p>
          <a:p>
            <a:r>
              <a:rPr lang="en-US" dirty="0" smtClean="0"/>
              <a:t>Carol Black – Washington State University</a:t>
            </a:r>
          </a:p>
          <a:p>
            <a:r>
              <a:rPr lang="en-US" dirty="0" smtClean="0"/>
              <a:t>Jack Peterson – Arizona Department of Agriculture</a:t>
            </a:r>
          </a:p>
          <a:p>
            <a:r>
              <a:rPr lang="en-US" dirty="0" smtClean="0"/>
              <a:t>Kerry Richards – Penn State University</a:t>
            </a:r>
            <a:endParaRPr lang="en-US" dirty="0"/>
          </a:p>
        </p:txBody>
      </p:sp>
      <p:sp>
        <p:nvSpPr>
          <p:cNvPr id="3" name="Title 2"/>
          <p:cNvSpPr>
            <a:spLocks noGrp="1"/>
          </p:cNvSpPr>
          <p:nvPr>
            <p:ph type="title"/>
          </p:nvPr>
        </p:nvSpPr>
        <p:spPr/>
        <p:txBody>
          <a:bodyPr>
            <a:normAutofit fontScale="90000"/>
          </a:bodyPr>
          <a:lstStyle/>
          <a:p>
            <a:r>
              <a:rPr lang="en-US" dirty="0" smtClean="0"/>
              <a:t>Other contributors to this presentation</a:t>
            </a:r>
            <a:endParaRPr lang="en-US" dirty="0"/>
          </a:p>
        </p:txBody>
      </p:sp>
    </p:spTree>
    <p:custDataLst>
      <p:tags r:id="rId1"/>
    </p:custDataLst>
    <p:extLst>
      <p:ext uri="{BB962C8B-B14F-4D97-AF65-F5344CB8AC3E}">
        <p14:creationId xmlns:p14="http://schemas.microsoft.com/office/powerpoint/2010/main" val="7643751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675467"/>
            <a:ext cx="8458199" cy="3450696"/>
          </a:xfrm>
        </p:spPr>
        <p:txBody>
          <a:bodyPr>
            <a:normAutofit/>
          </a:bodyPr>
          <a:lstStyle/>
          <a:p>
            <a:r>
              <a:rPr lang="en-US" sz="2000" dirty="0" smtClean="0">
                <a:hlinkClick r:id="rId4"/>
              </a:rPr>
              <a:t>http://www.usda.gov/documents/ReportHoneyBeeHealth.pdf</a:t>
            </a:r>
            <a:r>
              <a:rPr lang="en-US" sz="2000" dirty="0" smtClean="0"/>
              <a:t> </a:t>
            </a:r>
            <a:br>
              <a:rPr lang="en-US" sz="2000" dirty="0" smtClean="0"/>
            </a:br>
            <a:endParaRPr lang="en-US" sz="2000" dirty="0" smtClean="0"/>
          </a:p>
          <a:p>
            <a:r>
              <a:rPr lang="en-US" sz="2000" dirty="0">
                <a:hlinkClick r:id="rId5"/>
              </a:rPr>
              <a:t>‎http://</a:t>
            </a:r>
            <a:r>
              <a:rPr lang="en-US" sz="2000" dirty="0" smtClean="0">
                <a:hlinkClick r:id="rId5"/>
              </a:rPr>
              <a:t>www.beeccdcap.uga.edu</a:t>
            </a:r>
            <a:r>
              <a:rPr lang="en-US" sz="2000" dirty="0"/>
              <a:t/>
            </a:r>
            <a:br>
              <a:rPr lang="en-US" sz="2000" dirty="0"/>
            </a:br>
            <a:endParaRPr lang="en-US" sz="2000" dirty="0" smtClean="0"/>
          </a:p>
          <a:p>
            <a:r>
              <a:rPr lang="en-US" sz="2000" dirty="0">
                <a:hlinkClick r:id="rId6"/>
              </a:rPr>
              <a:t>http://</a:t>
            </a:r>
            <a:r>
              <a:rPr lang="en-US" sz="2000" dirty="0" smtClean="0">
                <a:hlinkClick r:id="rId6"/>
              </a:rPr>
              <a:t>pesticidestewardship.org/PollinatorProtection/Pages/default.aspx</a:t>
            </a:r>
            <a:r>
              <a:rPr lang="en-US" sz="2000" dirty="0" smtClean="0"/>
              <a:t> </a:t>
            </a:r>
            <a:br>
              <a:rPr lang="en-US" sz="2000" dirty="0" smtClean="0"/>
            </a:br>
            <a:endParaRPr lang="en-US" sz="2000" dirty="0" smtClean="0"/>
          </a:p>
          <a:p>
            <a:r>
              <a:rPr lang="en-US" sz="2000" dirty="0">
                <a:hlinkClick r:id="rId7"/>
              </a:rPr>
              <a:t>http://www.epa.gov/opp00001/ecosystem/pollinator</a:t>
            </a:r>
            <a:r>
              <a:rPr lang="en-US" sz="2000" dirty="0" smtClean="0">
                <a:hlinkClick r:id="rId7"/>
              </a:rPr>
              <a:t>/</a:t>
            </a:r>
            <a:r>
              <a:rPr lang="en-US" sz="2000" dirty="0" smtClean="0"/>
              <a:t> </a:t>
            </a:r>
            <a:endParaRPr lang="en-US" sz="2000" dirty="0"/>
          </a:p>
        </p:txBody>
      </p:sp>
      <p:sp>
        <p:nvSpPr>
          <p:cNvPr id="3" name="Title 2"/>
          <p:cNvSpPr>
            <a:spLocks noGrp="1"/>
          </p:cNvSpPr>
          <p:nvPr>
            <p:ph type="title"/>
          </p:nvPr>
        </p:nvSpPr>
        <p:spPr/>
        <p:txBody>
          <a:bodyPr/>
          <a:lstStyle/>
          <a:p>
            <a:r>
              <a:rPr lang="en-US" dirty="0" smtClean="0"/>
              <a:t>Resources</a:t>
            </a:r>
            <a:endParaRPr lang="en-US" dirty="0"/>
          </a:p>
        </p:txBody>
      </p:sp>
    </p:spTree>
    <p:custDataLst>
      <p:tags r:id="rId1"/>
    </p:custDataLst>
    <p:extLst>
      <p:ext uri="{BB962C8B-B14F-4D97-AF65-F5344CB8AC3E}">
        <p14:creationId xmlns:p14="http://schemas.microsoft.com/office/powerpoint/2010/main" val="28126586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That’s all folks!</a:t>
            </a:r>
            <a:endParaRPr lang="en-US" dirty="0"/>
          </a:p>
        </p:txBody>
      </p:sp>
      <p:sp>
        <p:nvSpPr>
          <p:cNvPr id="3" name="Title 2"/>
          <p:cNvSpPr>
            <a:spLocks noGrp="1"/>
          </p:cNvSpPr>
          <p:nvPr>
            <p:ph type="title"/>
          </p:nvPr>
        </p:nvSpPr>
        <p:spPr/>
        <p:txBody>
          <a:bodyPr/>
          <a:lstStyle/>
          <a:p>
            <a:r>
              <a:rPr lang="en-US" dirty="0" smtClean="0"/>
              <a:t>Questions?</a:t>
            </a:r>
            <a:endParaRPr lang="en-US" dirty="0"/>
          </a:p>
        </p:txBody>
      </p:sp>
    </p:spTree>
    <p:custDataLst>
      <p:tags r:id="rId1"/>
    </p:custDataLst>
    <p:extLst>
      <p:ext uri="{BB962C8B-B14F-4D97-AF65-F5344CB8AC3E}">
        <p14:creationId xmlns:p14="http://schemas.microsoft.com/office/powerpoint/2010/main" val="1625647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Who Are the Pollinators?</a:t>
            </a:r>
            <a:endParaRPr lang="en-US" dirty="0"/>
          </a:p>
        </p:txBody>
      </p:sp>
      <p:sp>
        <p:nvSpPr>
          <p:cNvPr id="3" name="Content Placeholder 2"/>
          <p:cNvSpPr>
            <a:spLocks noGrp="1"/>
          </p:cNvSpPr>
          <p:nvPr>
            <p:ph idx="1"/>
          </p:nvPr>
        </p:nvSpPr>
        <p:spPr>
          <a:xfrm>
            <a:off x="381000" y="1647571"/>
            <a:ext cx="7848600" cy="1524000"/>
          </a:xfrm>
        </p:spPr>
        <p:txBody>
          <a:bodyPr>
            <a:normAutofit/>
          </a:bodyPr>
          <a:lstStyle/>
          <a:p>
            <a:pPr marL="0" indent="0"/>
            <a:r>
              <a:rPr lang="en-US" dirty="0" smtClean="0"/>
              <a:t>Honey </a:t>
            </a:r>
            <a:r>
              <a:rPr lang="en-US" dirty="0"/>
              <a:t>bees are relied on to </a:t>
            </a:r>
            <a:r>
              <a:rPr lang="en-US" dirty="0" smtClean="0"/>
              <a:t>perform most of the </a:t>
            </a:r>
            <a:r>
              <a:rPr lang="en-US" dirty="0"/>
              <a:t>commercial </a:t>
            </a:r>
            <a:r>
              <a:rPr lang="en-US" dirty="0" smtClean="0"/>
              <a:t>pollination.</a:t>
            </a:r>
            <a:endParaRPr lang="en-US" dirty="0"/>
          </a:p>
          <a:p>
            <a:pPr lvl="2"/>
            <a:endParaRPr lang="en-US"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4200" y="2819400"/>
            <a:ext cx="5638800" cy="2846932"/>
          </a:xfrm>
          <a:prstGeom prst="rect">
            <a:avLst/>
          </a:prstGeom>
        </p:spPr>
      </p:pic>
    </p:spTree>
    <p:custDataLst>
      <p:tags r:id="rId1"/>
    </p:custDataLst>
    <p:extLst>
      <p:ext uri="{BB962C8B-B14F-4D97-AF65-F5344CB8AC3E}">
        <p14:creationId xmlns:p14="http://schemas.microsoft.com/office/powerpoint/2010/main" val="2394344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86200" y="4191000"/>
            <a:ext cx="2602173" cy="1607024"/>
          </a:xfrm>
          <a:prstGeom prst="rect">
            <a:avLst/>
          </a:prstGeom>
        </p:spPr>
      </p:pic>
      <p:sp>
        <p:nvSpPr>
          <p:cNvPr id="2" name="Title 1"/>
          <p:cNvSpPr>
            <a:spLocks noGrp="1"/>
          </p:cNvSpPr>
          <p:nvPr>
            <p:ph type="title"/>
          </p:nvPr>
        </p:nvSpPr>
        <p:spPr>
          <a:xfrm>
            <a:off x="759593" y="152400"/>
            <a:ext cx="8203932" cy="990600"/>
          </a:xfrm>
        </p:spPr>
        <p:txBody>
          <a:bodyPr/>
          <a:lstStyle/>
          <a:p>
            <a:r>
              <a:rPr lang="en-US" dirty="0" smtClean="0"/>
              <a:t>What organisms serve as pollinators?</a:t>
            </a:r>
            <a:endParaRPr lang="en-US" dirty="0"/>
          </a:p>
        </p:txBody>
      </p:sp>
      <p:pic>
        <p:nvPicPr>
          <p:cNvPr id="18" name="Pictur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38400" y="4636806"/>
            <a:ext cx="1778000" cy="1369060"/>
          </a:xfrm>
          <a:prstGeom prst="rect">
            <a:avLst/>
          </a:prstGeom>
        </p:spPr>
      </p:pic>
      <p:pic>
        <p:nvPicPr>
          <p:cNvPr id="19" name="Picture 1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5668" y="4108239"/>
            <a:ext cx="2057400" cy="1663429"/>
          </a:xfrm>
          <a:prstGeom prst="rect">
            <a:avLst/>
          </a:prstGeom>
        </p:spPr>
      </p:pic>
      <p:pic>
        <p:nvPicPr>
          <p:cNvPr id="20" name="Picture 1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5188" y="2564645"/>
            <a:ext cx="1459495" cy="1543594"/>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256571" y="4005265"/>
            <a:ext cx="1789196" cy="2395535"/>
          </a:xfrm>
          <a:prstGeom prst="rect">
            <a:avLst/>
          </a:prstGeom>
        </p:spPr>
      </p:pic>
      <p:pic>
        <p:nvPicPr>
          <p:cNvPr id="21" name="Picture 2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40674" y="1295400"/>
            <a:ext cx="2296135" cy="1433361"/>
          </a:xfrm>
          <a:prstGeom prst="rect">
            <a:avLst/>
          </a:prstGeom>
        </p:spPr>
      </p:pic>
      <p:pic>
        <p:nvPicPr>
          <p:cNvPr id="5" name="Picture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18533" y="1752600"/>
            <a:ext cx="3129867" cy="2185405"/>
          </a:xfrm>
          <a:prstGeom prst="rect">
            <a:avLst/>
          </a:prstGeom>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882427" y="2616319"/>
            <a:ext cx="2061548" cy="165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41254" y="1212241"/>
            <a:ext cx="2083822" cy="1352404"/>
          </a:xfrm>
          <a:prstGeom prst="rect">
            <a:avLst/>
          </a:prstGeom>
        </p:spPr>
      </p:pic>
    </p:spTree>
    <p:custDataLst>
      <p:tags r:id="rId1"/>
    </p:custDataLst>
    <p:extLst>
      <p:ext uri="{BB962C8B-B14F-4D97-AF65-F5344CB8AC3E}">
        <p14:creationId xmlns:p14="http://schemas.microsoft.com/office/powerpoint/2010/main" val="1701610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2830136"/>
  <p:tag name="CUSTOMCELLBACKCOLOR3" val="-268652"/>
  <p:tag name="DISPLAYDEVICENUMBER" val="True"/>
  <p:tag name="AUTOSIZEGRID" val="True"/>
  <p:tag name="POLLINGCYCLE" val="2"/>
  <p:tag name="INCLUDENONRESPONDERS" val="False"/>
  <p:tag name="CORRECTPOINTVALUE" val="100"/>
  <p:tag name="ZEROBASED" val="False"/>
  <p:tag name="FIBDISPLAYRESULTS" val="True"/>
  <p:tag name="PRRESPONSE1" val="10"/>
  <p:tag name="PRRESPONSE5" val="6"/>
  <p:tag name="PRRESPONSE9" val="2"/>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EXPANDSHOWBAR"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True"/>
  <p:tag name="PRRESPONSE4" val="7"/>
  <p:tag name="TPVERSION" val="2008"/>
  <p:tag name="RESPTABLESTYLE" val="-1"/>
  <p:tag name="RACERSMAXDISPLAYED" val="5"/>
  <p:tag name="DEFAULTNUMTEAMS" val="5"/>
  <p:tag name="GRIDSIZE" val="{Width=800, Height=600}"/>
  <p:tag name="REALTIMEBACKUP" val="False"/>
  <p:tag name="PRRESPONSE3" val="8"/>
  <p:tag name="SAVECSVWITHSESSION" val="False"/>
  <p:tag name="BACKUPMAINTENANCE" val="7"/>
  <p:tag name="BUBBLEVALUEFORMAT" val="0.0"/>
  <p:tag name="CHARTCOLORS" val="0"/>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0"/>
  <p:tag name="RACEANIMATIONSPEED" val="3"/>
  <p:tag name="NUMRESPONSES" val="1"/>
  <p:tag name="CUSTOMCELLBACKCOLOR4" val="-8355712"/>
  <p:tag name="PRRESPONSE7" val="4"/>
  <p:tag name="FIBINCLUDEOTHER" val="True"/>
  <p:tag name="DELIMITERS" val="3.1"/>
  <p:tag name="TASKPANEKEY" val="bf41a90e-1b97-4341-af4e-28abcc56b41c"/>
  <p:tag name="TPFULLVERSION" val="4.5.1.2243"/>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DELIMITERS" val="3.1"/>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3.xml><?xml version="1.0" encoding="utf-8"?>
<p:tagLst xmlns:a="http://schemas.openxmlformats.org/drawingml/2006/main" xmlns:r="http://schemas.openxmlformats.org/officeDocument/2006/relationships" xmlns:p="http://schemas.openxmlformats.org/presentationml/2006/main">
  <p:tag name="DELIMITERS" val="3.1"/>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Lst>
</file>

<file path=ppt/tags/tag67.xml><?xml version="1.0" encoding="utf-8"?>
<p:tagLst xmlns:a="http://schemas.openxmlformats.org/drawingml/2006/main" xmlns:r="http://schemas.openxmlformats.org/officeDocument/2006/relationships" xmlns:p="http://schemas.openxmlformats.org/presentationml/2006/main">
  <p:tag name="MMPROD_SUBSTITUTION_ID" val="{4CF52EBF-4A79-4AF2-ACA8-2F3BDBC7EB8E}"/>
</p:tagLst>
</file>

<file path=ppt/tags/tag68.xml><?xml version="1.0" encoding="utf-8"?>
<p:tagLst xmlns:a="http://schemas.openxmlformats.org/drawingml/2006/main" xmlns:r="http://schemas.openxmlformats.org/officeDocument/2006/relationships" xmlns:p="http://schemas.openxmlformats.org/presentationml/2006/main">
  <p:tag name="MMPROD_SUBSTITUTION_ID" val="{70B5C60D-2B5A-4F43-8263-08524AABE72B}"/>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0.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8.xml><?xml version="1.0" encoding="utf-8"?>
<a:theme xmlns:a="http://schemas.openxmlformats.org/drawingml/2006/main" name="UI-ISDA">
  <a:themeElements>
    <a:clrScheme name="UI-ISD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I-ISD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I-ISD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I-ISD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I-ISD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I-ISD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I-ISD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I-ISD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I-ISD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I-ISD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I-ISD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I-ISD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I-ISD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I-ISD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5206</TotalTime>
  <Words>2655</Words>
  <Application>Microsoft Office PowerPoint</Application>
  <PresentationFormat>On-screen Show (4:3)</PresentationFormat>
  <Paragraphs>420</Paragraphs>
  <Slides>72</Slides>
  <Notes>66</Notes>
  <HiddenSlides>0</HiddenSlides>
  <MMClips>0</MMClips>
  <ScaleCrop>false</ScaleCrop>
  <HeadingPairs>
    <vt:vector size="4" baseType="variant">
      <vt:variant>
        <vt:lpstr>Theme</vt:lpstr>
      </vt:variant>
      <vt:variant>
        <vt:i4>10</vt:i4>
      </vt:variant>
      <vt:variant>
        <vt:lpstr>Slide Titles</vt:lpstr>
      </vt:variant>
      <vt:variant>
        <vt:i4>72</vt:i4>
      </vt:variant>
    </vt:vector>
  </HeadingPairs>
  <TitlesOfParts>
    <vt:vector size="82" baseType="lpstr">
      <vt:lpstr>Waveform</vt:lpstr>
      <vt:lpstr>Nature</vt:lpstr>
      <vt:lpstr>Spring</vt:lpstr>
      <vt:lpstr>2_Office Theme</vt:lpstr>
      <vt:lpstr>3_Office Theme</vt:lpstr>
      <vt:lpstr>Office Theme</vt:lpstr>
      <vt:lpstr>1_Spring</vt:lpstr>
      <vt:lpstr>UI-ISDA</vt:lpstr>
      <vt:lpstr>1_Office Theme</vt:lpstr>
      <vt:lpstr>1_Nature</vt:lpstr>
      <vt:lpstr>Pollinator Protection for Pesticide Applicators</vt:lpstr>
      <vt:lpstr>Life with bees….</vt:lpstr>
      <vt:lpstr>… and without bees</vt:lpstr>
      <vt:lpstr>PowerPoint Presentation</vt:lpstr>
      <vt:lpstr>PowerPoint Presentation</vt:lpstr>
      <vt:lpstr>PowerPoint Presentation</vt:lpstr>
      <vt:lpstr>Importance of Pollinators</vt:lpstr>
      <vt:lpstr>Who Are the Pollinators?</vt:lpstr>
      <vt:lpstr>What organisms serve as pollinators?</vt:lpstr>
      <vt:lpstr>Bee Decline from the beekeeper point of view -2009-2010 winter losses</vt:lpstr>
      <vt:lpstr>Bee Decline from the beekeeper point of view - 2011-2012 winter losses</vt:lpstr>
      <vt:lpstr>Winter Loss Survey Results  Over 7 Years</vt:lpstr>
      <vt:lpstr>National Stakeholders Conference on Honeybee Health - Key Findings</vt:lpstr>
      <vt:lpstr>National Stakeholders Conference on Honeybee Health - Key Findings</vt:lpstr>
      <vt:lpstr>National Stakeholders Conference on Honeybee Health - Key Findings</vt:lpstr>
      <vt:lpstr>National Stakeholders Conference on Honeybee Health - Key Findings</vt:lpstr>
      <vt:lpstr>Varroa destructor mite sucks bee blood and circulates viruses</vt:lpstr>
      <vt:lpstr>National Stakeholders Conference Key Findings</vt:lpstr>
      <vt:lpstr>National Stakeholders Conference Key Findings</vt:lpstr>
      <vt:lpstr>Managed Pollinator Coordinated Agriculture Program Update Highlights</vt:lpstr>
      <vt:lpstr>Managed Pollinator Coordinated Agriculture Program Update Highlights</vt:lpstr>
      <vt:lpstr>Pollinator Protection</vt:lpstr>
      <vt:lpstr>Pesticide applicators must reduce risks to honey bees and other pollinators.</vt:lpstr>
      <vt:lpstr>What Can You Do…?</vt:lpstr>
      <vt:lpstr>What Can You Do…?</vt:lpstr>
      <vt:lpstr>Did You Know?</vt:lpstr>
      <vt:lpstr>Did You Know?</vt:lpstr>
      <vt:lpstr>Formulation types differ in risk to pollinators</vt:lpstr>
      <vt:lpstr>Formulation types differ in risk to pollinators</vt:lpstr>
      <vt:lpstr>Different Tank Mixes may also increase risk to pollinators</vt:lpstr>
      <vt:lpstr>Pollinator Protection Checklist</vt:lpstr>
      <vt:lpstr>Pollinator Protection Checklist</vt:lpstr>
      <vt:lpstr>Many insecticides have specific label warnings</vt:lpstr>
      <vt:lpstr>Look for the bee icon on new labels</vt:lpstr>
      <vt:lpstr>Pollinator Protection</vt:lpstr>
      <vt:lpstr>Pollinator Protection Checklist</vt:lpstr>
      <vt:lpstr>Even pesticides approved for organic grower use can be highly toxic to pollinators</vt:lpstr>
      <vt:lpstr>PowerPoint Presentation</vt:lpstr>
      <vt:lpstr>PowerPoint Presentation</vt:lpstr>
      <vt:lpstr>New use directions – Ag products</vt:lpstr>
      <vt:lpstr>New use directions – Ag products</vt:lpstr>
      <vt:lpstr>New use directions – Ag products &amp; Non-Ag products</vt:lpstr>
      <vt:lpstr>The DACF has a registered beekeeper list</vt:lpstr>
      <vt:lpstr>Residual Toxicity</vt:lpstr>
      <vt:lpstr>Residual Toxicity</vt:lpstr>
      <vt:lpstr>Additional Restrictions for pesticide with Extended Residual Activity www.epa.gov/pesticides/ecosystem/pollinator/bee-label-info-lrt.pdf </vt:lpstr>
      <vt:lpstr>Northern wintered bees fly at lower temps</vt:lpstr>
      <vt:lpstr>Residual Toxicity</vt:lpstr>
      <vt:lpstr>Pollinator Protection Checklist</vt:lpstr>
      <vt:lpstr>During Application</vt:lpstr>
      <vt:lpstr>Pollinator Protection Checklist</vt:lpstr>
      <vt:lpstr>Pollinator Protection Checklist</vt:lpstr>
      <vt:lpstr>Pollinator Protection Checklist</vt:lpstr>
      <vt:lpstr>Minimize Spray Drift</vt:lpstr>
      <vt:lpstr>Minimize Vapor Drift</vt:lpstr>
      <vt:lpstr>Minimize Off-Site Drift of Seed Treatment Materials</vt:lpstr>
      <vt:lpstr>PowerPoint Presentation</vt:lpstr>
      <vt:lpstr>After Application</vt:lpstr>
      <vt:lpstr>Pollinator Protection Checklist</vt:lpstr>
      <vt:lpstr>PowerPoint Presentation</vt:lpstr>
      <vt:lpstr>         What Can You Do…?</vt:lpstr>
      <vt:lpstr>What Can You Do…?</vt:lpstr>
      <vt:lpstr>Pollinator Protection Checklist</vt:lpstr>
      <vt:lpstr>Common Symptoms of Honey Bee Exposure to Pesticides</vt:lpstr>
      <vt:lpstr>Common Other Stressors  to Bee Health</vt:lpstr>
      <vt:lpstr>Pollinator Protection Checklist</vt:lpstr>
      <vt:lpstr>What we all can do to improve pollinator survival?</vt:lpstr>
      <vt:lpstr>PowerPoint Presentation</vt:lpstr>
      <vt:lpstr>PowerPoint Presentation</vt:lpstr>
      <vt:lpstr>Other contributors to this presentation</vt:lpstr>
      <vt:lpstr>Resources</vt:lpstr>
      <vt:lpstr>Questions?</vt:lpstr>
    </vt:vector>
  </TitlesOfParts>
  <Company>State of Maine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Pesticides and Pollinators</dc:title>
  <dc:creator>Fish, Gary</dc:creator>
  <cp:lastModifiedBy>Fish, Gary</cp:lastModifiedBy>
  <cp:revision>150</cp:revision>
  <cp:lastPrinted>2014-03-12T18:02:26Z</cp:lastPrinted>
  <dcterms:created xsi:type="dcterms:W3CDTF">2012-05-14T11:58:24Z</dcterms:created>
  <dcterms:modified xsi:type="dcterms:W3CDTF">2014-03-31T14:58:48Z</dcterms:modified>
</cp:coreProperties>
</file>